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slide" Target="slides/slide4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4cff22d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e4cff22d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4cff22d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4cff22d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9ba9308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9ba9308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9ba930864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59ba930864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9ba93086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59ba93086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Welling, Max. "Herding dynamical weights to learn." </a:t>
            </a:r>
            <a:r>
              <a:rPr i="1" lang="en">
                <a:solidFill>
                  <a:schemeClr val="dk1"/>
                </a:solidFill>
              </a:rPr>
              <a:t>Proceedings of the 26th Annual International Conference on Machine Learning</a:t>
            </a:r>
            <a:r>
              <a:rPr lang="en">
                <a:solidFill>
                  <a:schemeClr val="dk1"/>
                </a:solidFill>
              </a:rPr>
              <a:t>. 2009.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59ba930864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59ba93086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Liu, Yaoyao, et al. "Mnemonics training: Multi-class incremental learning without forgetting." </a:t>
            </a:r>
            <a:r>
              <a:rPr i="1" lang="en">
                <a:solidFill>
                  <a:schemeClr val="dk1"/>
                </a:solidFill>
              </a:rPr>
              <a:t>Proceedings of the IEEE/CVF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2020.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59ba93086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59ba93086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9ba930864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59ba930864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Wang, Liyuan, et al. "Memory replay with data compression for continual learning." </a:t>
            </a:r>
            <a:r>
              <a:rPr i="1" lang="en">
                <a:solidFill>
                  <a:schemeClr val="dk1"/>
                </a:solidFill>
              </a:rPr>
              <a:t>arXiv preprint arXiv:2202.06592</a:t>
            </a:r>
            <a:r>
              <a:rPr lang="en">
                <a:solidFill>
                  <a:schemeClr val="dk1"/>
                </a:solidFill>
              </a:rPr>
              <a:t> (2022).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59ba930864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59ba93086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Iscen, Ahmet, et al. "Memory-efficient incremental learning through feature adaptation." </a:t>
            </a:r>
            <a:r>
              <a:rPr i="1" lang="en">
                <a:solidFill>
                  <a:schemeClr val="dk1"/>
                </a:solidFill>
              </a:rPr>
              <a:t>Computer Vision–ECCV 2020: 16th European Conference, Glasgow, UK, August 23–28, 2020, Proceedings, Part XVI 16</a:t>
            </a:r>
            <a:r>
              <a:rPr lang="en">
                <a:solidFill>
                  <a:schemeClr val="dk1"/>
                </a:solidFill>
              </a:rPr>
              <a:t>. Springer International Publishing, 2020.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59ba930864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59ba93086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9ba930864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59ba93086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Roy, Subhankar, et al. "Class-incremental novel class discovery." </a:t>
            </a:r>
            <a:r>
              <a:rPr i="1" lang="en">
                <a:solidFill>
                  <a:schemeClr val="dk1"/>
                </a:solidFill>
              </a:rPr>
              <a:t>European Conference on Computer Vision</a:t>
            </a:r>
            <a:r>
              <a:rPr lang="en">
                <a:solidFill>
                  <a:schemeClr val="dk1"/>
                </a:solidFill>
              </a:rPr>
              <a:t>. Cham: Springer Nature Switzerland, 2022.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9ba930864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59ba930864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Roy, Subhankar, et al. "Class-incremental novel class discovery." </a:t>
            </a:r>
            <a:r>
              <a:rPr i="1" lang="en">
                <a:solidFill>
                  <a:schemeClr val="dk1"/>
                </a:solidFill>
              </a:rPr>
              <a:t>European Conference on Computer Vision</a:t>
            </a:r>
            <a:r>
              <a:rPr lang="en">
                <a:solidFill>
                  <a:schemeClr val="dk1"/>
                </a:solidFill>
              </a:rPr>
              <a:t>. Cham: Springer Nature Switzerland, 2022.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59ba930864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59ba930864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9ba930864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59ba930864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Belouadah, Eden, et al. "Active class incremental learning for imbalanced datasets." </a:t>
            </a:r>
            <a:r>
              <a:rPr i="1" lang="en">
                <a:solidFill>
                  <a:schemeClr val="dk1"/>
                </a:solidFill>
              </a:rPr>
              <a:t>European Conference on Computer Vision</a:t>
            </a:r>
            <a:r>
              <a:rPr lang="en">
                <a:solidFill>
                  <a:schemeClr val="dk1"/>
                </a:solidFill>
              </a:rPr>
              <a:t>. Cham: Springer International Publishing, 2020.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9ba930864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59ba930864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9ba930864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59ba930864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59ba930864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59ba930864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Mirzadeh, Seyed Iman, et al. "Wide neural networks forget less catastrophically." </a:t>
            </a:r>
            <a:r>
              <a:rPr i="1" lang="en">
                <a:solidFill>
                  <a:schemeClr val="dk1"/>
                </a:solidFill>
              </a:rPr>
              <a:t>International Conference on Machine Learning</a:t>
            </a:r>
            <a:r>
              <a:rPr lang="en">
                <a:solidFill>
                  <a:schemeClr val="dk1"/>
                </a:solidFill>
              </a:rPr>
              <a:t>. PMLR, 2022.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59ba930864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59ba930864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59ba930864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59ba930864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Mirzadeh, Seyed Iman, et al. "Architecture matters in continual learning." </a:t>
            </a:r>
            <a:r>
              <a:rPr i="1" lang="en">
                <a:solidFill>
                  <a:schemeClr val="dk1"/>
                </a:solidFill>
              </a:rPr>
              <a:t>arXiv preprint arXiv:2202.00275</a:t>
            </a:r>
            <a:r>
              <a:rPr lang="en">
                <a:solidFill>
                  <a:schemeClr val="dk1"/>
                </a:solidFill>
              </a:rPr>
              <a:t> (2022).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59ba930864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59ba930864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59ba930864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59ba930864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59ba930864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59ba930864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Ramasesh, Vinay Venkatesh, Aitor Lewkowycz, and Ethan Dyer. "Effect of scale on catastrophic forgetting in neural networks." </a:t>
            </a:r>
            <a:r>
              <a:rPr i="1" lang="en">
                <a:solidFill>
                  <a:schemeClr val="dk1"/>
                </a:solidFill>
              </a:rPr>
              <a:t>International Conference on Learning Representations</a:t>
            </a:r>
            <a:r>
              <a:rPr lang="en">
                <a:solidFill>
                  <a:schemeClr val="dk1"/>
                </a:solidFill>
              </a:rPr>
              <a:t>. 2021.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59ba930864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59ba930864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Janson, Paul, et al. "A simple baseline that questions the use of pretrained-models in continual learning." </a:t>
            </a:r>
            <a:r>
              <a:rPr i="1" lang="en">
                <a:solidFill>
                  <a:schemeClr val="dk1"/>
                </a:solidFill>
              </a:rPr>
              <a:t>arXiv preprint arXiv:2210.04428</a:t>
            </a:r>
            <a:r>
              <a:rPr lang="en">
                <a:solidFill>
                  <a:schemeClr val="dk1"/>
                </a:solidFill>
              </a:rPr>
              <a:t> (2022).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59ba930864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59ba930864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59ba930864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59ba930864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59ba930864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59ba930864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59d782b7c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59d782b7c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59d782b7c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59d782b7c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59d782b7c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59d782b7c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59d782b7c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59d782b7c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59d782b7c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59d782b7c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Belouadah, Eden, Adrian Popescu, and Ioannis Kanellos. "A comprehensive study of class incremental learning algorithms for visual tasks." </a:t>
            </a:r>
            <a:r>
              <a:rPr i="1" lang="en">
                <a:solidFill>
                  <a:schemeClr val="dk1"/>
                </a:solidFill>
              </a:rPr>
              <a:t>Neural Networks</a:t>
            </a:r>
            <a:r>
              <a:rPr lang="en">
                <a:solidFill>
                  <a:schemeClr val="dk1"/>
                </a:solidFill>
              </a:rPr>
              <a:t> 135 (2021): 38-54.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59d782b7c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59d782b7c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Masana, Marc, et al. "Class-incremental learning: survey and performance evaluation on image classification." </a:t>
            </a:r>
            <a:r>
              <a:rPr i="1" lang="en">
                <a:solidFill>
                  <a:schemeClr val="dk1"/>
                </a:solidFill>
              </a:rPr>
              <a:t>IEEE Transactions on Pattern Analysis and Machine Intelligence</a:t>
            </a:r>
            <a:r>
              <a:rPr lang="en">
                <a:solidFill>
                  <a:schemeClr val="dk1"/>
                </a:solidFill>
              </a:rPr>
              <a:t> 45.5 (2022): 5513-5533.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5a1679694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5a1679694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59d782b7c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59d782b7c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59d782b7c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59d782b7c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59d782b7c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59d782b7c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59d782b7c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59d782b7c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Rebuffi, Sylvestre-Alvise, et al. "icarl: Incremental classifier and representation learning." </a:t>
            </a:r>
            <a:r>
              <a:rPr i="1" lang="en">
                <a:solidFill>
                  <a:schemeClr val="dk1"/>
                </a:solidFill>
              </a:rPr>
              <a:t>Proceedings of the IEEE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2017.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5a1679694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5a1679694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Rebuffi, Sylvestre-Alvise, et al. "icarl: Incremental classifier and representation learning." </a:t>
            </a:r>
            <a:r>
              <a:rPr i="1" lang="en">
                <a:solidFill>
                  <a:schemeClr val="dk1"/>
                </a:solidFill>
              </a:rPr>
              <a:t>Proceedings of the IEEE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2017.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59d782b7c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59d782b7c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Petit, Grégoire, et al. "Fetril: Feature translation for exemplar-free class-incremental learning." </a:t>
            </a:r>
            <a:r>
              <a:rPr i="1" lang="en">
                <a:solidFill>
                  <a:schemeClr val="dk1"/>
                </a:solidFill>
              </a:rPr>
              <a:t>Proceedings of the IEEE/CVF Winter Conference on Applications of Computer Vision</a:t>
            </a:r>
            <a:r>
              <a:rPr lang="en">
                <a:solidFill>
                  <a:schemeClr val="dk1"/>
                </a:solidFill>
              </a:rPr>
              <a:t>. 2023.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Janson, Paul, et al. "A simple baseline that questions the use of pretrained-models in continual learning." </a:t>
            </a:r>
            <a:r>
              <a:rPr i="1" lang="en">
                <a:solidFill>
                  <a:schemeClr val="dk1"/>
                </a:solidFill>
              </a:rPr>
              <a:t>arXiv preprint arXiv:2210.04428</a:t>
            </a:r>
            <a:r>
              <a:rPr lang="en">
                <a:solidFill>
                  <a:schemeClr val="dk1"/>
                </a:solidFill>
              </a:rPr>
              <a:t> (2022).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59d782b7c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59d782b7c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Zhu, Fei, et al. "Class-incremental learning via dual augmentation." </a:t>
            </a:r>
            <a:r>
              <a:rPr i="1" lang="en">
                <a:solidFill>
                  <a:schemeClr val="dk1"/>
                </a:solidFill>
              </a:rPr>
              <a:t>Advances in Neural Information Processing Systems</a:t>
            </a:r>
            <a:r>
              <a:rPr lang="en">
                <a:solidFill>
                  <a:schemeClr val="dk1"/>
                </a:solidFill>
              </a:rPr>
              <a:t> 34 (2021): 14306-14318.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59d782b7c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59d782b7c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Song, Ke, et al. "Non-exemplar Class-incremental Learning by Random Auxiliary Classes Augmentation and Mixed Features." </a:t>
            </a:r>
            <a:r>
              <a:rPr i="1" lang="en">
                <a:solidFill>
                  <a:schemeClr val="dk1"/>
                </a:solidFill>
              </a:rPr>
              <a:t>arXiv preprint arXiv:2304.07707</a:t>
            </a:r>
            <a:r>
              <a:rPr lang="en">
                <a:solidFill>
                  <a:schemeClr val="dk1"/>
                </a:solidFill>
              </a:rPr>
              <a:t> (2023).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59d782b7c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59d782b7c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5a1679694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5a1679694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Pelosin, Francesco. "Simpler is better: off-the-shelf continual learning through pretrained backbones." </a:t>
            </a:r>
            <a:r>
              <a:rPr i="1" lang="en">
                <a:solidFill>
                  <a:schemeClr val="dk1"/>
                </a:solidFill>
              </a:rPr>
              <a:t>arXiv preprint arXiv:2205.01586</a:t>
            </a:r>
            <a:r>
              <a:rPr lang="en">
                <a:solidFill>
                  <a:schemeClr val="dk1"/>
                </a:solidFill>
              </a:rPr>
              <a:t> (2022).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5a16796946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5a16796946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 rtl="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556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5" Type="http://schemas.openxmlformats.org/officeDocument/2006/relationships/image" Target="../media/image2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666666"/>
                </a:solidFill>
              </a:rPr>
              <a:t>Continual Learning for Image Classification</a:t>
            </a:r>
            <a:endParaRPr sz="42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Course 4: Components and evaluation</a:t>
            </a:r>
            <a:endParaRPr sz="4200"/>
          </a:p>
        </p:txBody>
      </p:sp>
      <p:sp>
        <p:nvSpPr>
          <p:cNvPr id="100" name="Google Shape;100;p25"/>
          <p:cNvSpPr txBox="1"/>
          <p:nvPr>
            <p:ph idx="1" type="subTitle"/>
          </p:nvPr>
        </p:nvSpPr>
        <p:spPr>
          <a:xfrm>
            <a:off x="311700" y="2834125"/>
            <a:ext cx="85206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 Popescu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adrian.popescu@cea.fr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8520600" cy="38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Zoom on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Memory buffer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New data handling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Neural architectures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Complexity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Pretraining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Evaluation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Settings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Pitfalls</a:t>
            </a:r>
            <a:endParaRPr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Memory buffer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Image-based buffers</a:t>
            </a:r>
            <a:endParaRPr/>
          </a:p>
        </p:txBody>
      </p:sp>
      <p:sp>
        <p:nvSpPr>
          <p:cNvPr id="117" name="Google Shape;11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Most common way to store exemplars of past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Simple and intuitive way to represent the past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Provided that storage of examples is possible and/or allowed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CL problem is basically transformed into an </a:t>
            </a:r>
            <a:r>
              <a:rPr lang="en"/>
              <a:t>imbalanced</a:t>
            </a:r>
            <a:r>
              <a:rPr lang="en"/>
              <a:t> learning one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See examples from last course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But storing images has a memory-related cost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1 “standard” image ~ 100kB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Distance-based exemplars selection</a:t>
            </a:r>
            <a:endParaRPr/>
          </a:p>
        </p:txBody>
      </p:sp>
      <p:sp>
        <p:nvSpPr>
          <p:cNvPr id="123" name="Google Shape;123;p29"/>
          <p:cNvSpPr txBox="1"/>
          <p:nvPr>
            <p:ph idx="1" type="body"/>
          </p:nvPr>
        </p:nvSpPr>
        <p:spPr>
          <a:xfrm>
            <a:off x="311700" y="1152475"/>
            <a:ext cx="8520600" cy="3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Random sampling: simple baseline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Herding (Welling, 2009): popular selection strategy in CL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Objective: approximate the true class mean with the subset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Uses the embeddings provided by the backbone model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 running mean is computed to select each new exemplar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First used by iCarl (2017) in a CL context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Intuitive method, which is easy to implement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But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Each class is considered separately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exemplar set is fixed when the class first occurs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Learning-based exemplars selection</a:t>
            </a:r>
            <a:endParaRPr/>
          </a:p>
        </p:txBody>
      </p:sp>
      <p:sp>
        <p:nvSpPr>
          <p:cNvPr id="129" name="Google Shape;129;p30"/>
          <p:cNvSpPr txBox="1"/>
          <p:nvPr>
            <p:ph idx="1" type="body"/>
          </p:nvPr>
        </p:nvSpPr>
        <p:spPr>
          <a:xfrm>
            <a:off x="311700" y="1152475"/>
            <a:ext cx="5208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Mnemonics (Liu et al, 2020)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Bi-level optimization program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Model level and exemplar level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Updates the exemplars of past classes in each CL state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Requires a sophisticated training scheme, including a temporary model which needs to be stored</a:t>
            </a:r>
            <a:endParaRPr/>
          </a:p>
        </p:txBody>
      </p:sp>
      <p:pic>
        <p:nvPicPr>
          <p:cNvPr id="130" name="Google Shape;13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5500" y="1017725"/>
            <a:ext cx="3396422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Herding vs Mnemonics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sp>
        <p:nvSpPr>
          <p:cNvPr id="136" name="Google Shape;136;p31"/>
          <p:cNvSpPr txBox="1"/>
          <p:nvPr>
            <p:ph idx="1" type="body"/>
          </p:nvPr>
        </p:nvSpPr>
        <p:spPr>
          <a:xfrm>
            <a:off x="311700" y="1451375"/>
            <a:ext cx="4408500" cy="10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Learning-based selection gives better performance</a:t>
            </a:r>
            <a:endParaRPr/>
          </a:p>
        </p:txBody>
      </p:sp>
      <p:pic>
        <p:nvPicPr>
          <p:cNvPr id="137" name="Google Shape;13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200" y="133775"/>
            <a:ext cx="1237629" cy="202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6572" y="133772"/>
            <a:ext cx="3094051" cy="202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1"/>
          <p:cNvSpPr txBox="1"/>
          <p:nvPr>
            <p:ph idx="1" type="body"/>
          </p:nvPr>
        </p:nvSpPr>
        <p:spPr>
          <a:xfrm>
            <a:off x="311700" y="2213375"/>
            <a:ext cx="8520600" cy="26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Mnemonics is applicable to different existing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final performance gap between tested methods is reduced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performance gap between different CL settings is reduced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difference increases for longer incremental sequences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More challenging setting since it requires more model updates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2"/>
          <p:cNvSpPr txBox="1"/>
          <p:nvPr>
            <p:ph type="title"/>
          </p:nvPr>
        </p:nvSpPr>
        <p:spPr>
          <a:xfrm>
            <a:off x="311700" y="445025"/>
            <a:ext cx="5388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compression for efficient storage </a:t>
            </a:r>
            <a:r>
              <a:rPr lang="en" sz="2244"/>
              <a:t>(Wang et al, 2022)</a:t>
            </a:r>
            <a:endParaRPr sz="2244"/>
          </a:p>
        </p:txBody>
      </p:sp>
      <p:sp>
        <p:nvSpPr>
          <p:cNvPr id="145" name="Google Shape;145;p32"/>
          <p:cNvSpPr txBox="1"/>
          <p:nvPr>
            <p:ph idx="1" type="body"/>
          </p:nvPr>
        </p:nvSpPr>
        <p:spPr>
          <a:xfrm>
            <a:off x="311700" y="1457275"/>
            <a:ext cx="5247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Consider a fixed storage budget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Uses </a:t>
            </a:r>
            <a:r>
              <a:rPr lang="en"/>
              <a:t>determinal point processes to find a balance between image quality and number of samples per class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Accuracy improvement obtained for different existing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Computational cost close to that of herding</a:t>
            </a:r>
            <a:endParaRPr/>
          </a:p>
        </p:txBody>
      </p:sp>
      <p:pic>
        <p:nvPicPr>
          <p:cNvPr id="146" name="Google Shape;14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9550" y="15100"/>
            <a:ext cx="3797550" cy="177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9550" y="3303552"/>
            <a:ext cx="3702700" cy="1550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Feature-based buffers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/>
              <a:t>(Iscen et al, 2020)</a:t>
            </a:r>
            <a:endParaRPr sz="2244"/>
          </a:p>
        </p:txBody>
      </p:sp>
      <p:sp>
        <p:nvSpPr>
          <p:cNvPr id="153" name="Google Shape;153;p33"/>
          <p:cNvSpPr txBox="1"/>
          <p:nvPr>
            <p:ph idx="1" type="body"/>
          </p:nvPr>
        </p:nvSpPr>
        <p:spPr>
          <a:xfrm>
            <a:off x="311700" y="1304875"/>
            <a:ext cx="4973100" cy="16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Stores features of past classes instead of images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Possible to keep more exemplar representation in a similar buffer</a:t>
            </a:r>
            <a:endParaRPr/>
          </a:p>
        </p:txBody>
      </p:sp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5825" y="143000"/>
            <a:ext cx="3554401" cy="257819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3"/>
          <p:cNvSpPr txBox="1"/>
          <p:nvPr>
            <p:ph idx="1" type="body"/>
          </p:nvPr>
        </p:nvSpPr>
        <p:spPr>
          <a:xfrm>
            <a:off x="311700" y="2905075"/>
            <a:ext cx="8422800" cy="22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Adapt the features to make them compatible across CL states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Requires the use of a feature </a:t>
            </a:r>
            <a:r>
              <a:rPr lang="en"/>
              <a:t>adaptation</a:t>
            </a:r>
            <a:r>
              <a:rPr lang="en"/>
              <a:t> network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Implemented using an MLP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Performance improvement vs. image-based buffers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But </a:t>
            </a:r>
            <a:r>
              <a:rPr lang="en"/>
              <a:t>the</a:t>
            </a:r>
            <a:r>
              <a:rPr lang="en"/>
              <a:t> cost of the feature adaptation is not well analyzed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New data handling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Supervised CL assumptions</a:t>
            </a:r>
            <a:endParaRPr/>
          </a:p>
        </p:txBody>
      </p:sp>
      <p:sp>
        <p:nvSpPr>
          <p:cNvPr id="166" name="Google Shape;16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Most existing CL works assume that data are readily labeled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Strong assumption, </a:t>
            </a:r>
            <a:r>
              <a:rPr lang="en"/>
              <a:t>particulary for embedded systems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Data are collected on the go, possibly without an Internet connection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Making the CL process more realistic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Novel class discovery (NCD) to structure new data automatically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Active learning to select representative samples from new data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6"/>
          <p:cNvSpPr txBox="1"/>
          <p:nvPr>
            <p:ph type="title"/>
          </p:nvPr>
        </p:nvSpPr>
        <p:spPr>
          <a:xfrm>
            <a:off x="311700" y="445025"/>
            <a:ext cx="436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Incremental novel class discovery</a:t>
            </a:r>
            <a:r>
              <a:rPr lang="en" sz="2244"/>
              <a:t> (Roy et al, 2022)</a:t>
            </a:r>
            <a:endParaRPr sz="2244"/>
          </a:p>
        </p:txBody>
      </p:sp>
      <p:sp>
        <p:nvSpPr>
          <p:cNvPr id="172" name="Google Shape;172;p36"/>
          <p:cNvSpPr txBox="1"/>
          <p:nvPr>
            <p:ph idx="1" type="body"/>
          </p:nvPr>
        </p:nvSpPr>
        <p:spPr>
          <a:xfrm>
            <a:off x="311700" y="1395275"/>
            <a:ext cx="3616800" cy="8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Clustering-based class discovery in CL setting</a:t>
            </a:r>
            <a:endParaRPr/>
          </a:p>
        </p:txBody>
      </p:sp>
      <p:pic>
        <p:nvPicPr>
          <p:cNvPr id="173" name="Google Shape;17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8600" y="106300"/>
            <a:ext cx="5163026" cy="196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6"/>
          <p:cNvSpPr txBox="1"/>
          <p:nvPr>
            <p:ph idx="1" type="body"/>
          </p:nvPr>
        </p:nvSpPr>
        <p:spPr>
          <a:xfrm>
            <a:off x="311700" y="2157275"/>
            <a:ext cx="8611200" cy="28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Supervised training + self-training to find new classes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Adds stochastic data augmentation to minimize adverse effects of pseudo-labeling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Stores features to represent past classes and updates them using feature distillation to avoid feature drift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Supervision is only needed to “name” the discovered classes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7"/>
          <p:cNvSpPr txBox="1"/>
          <p:nvPr>
            <p:ph type="title"/>
          </p:nvPr>
        </p:nvSpPr>
        <p:spPr>
          <a:xfrm>
            <a:off x="311700" y="445025"/>
            <a:ext cx="359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of novel class discovery for CL</a:t>
            </a:r>
            <a:endParaRPr/>
          </a:p>
        </p:txBody>
      </p:sp>
      <p:sp>
        <p:nvSpPr>
          <p:cNvPr id="180" name="Google Shape;180;p37"/>
          <p:cNvSpPr txBox="1"/>
          <p:nvPr>
            <p:ph idx="1" type="body"/>
          </p:nvPr>
        </p:nvSpPr>
        <p:spPr>
          <a:xfrm>
            <a:off x="311700" y="1694450"/>
            <a:ext cx="8520600" cy="28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Ablation </a:t>
            </a:r>
            <a:r>
              <a:rPr lang="en"/>
              <a:t>study</a:t>
            </a:r>
            <a:r>
              <a:rPr lang="en"/>
              <a:t> - each component is important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Comparison with existing NCD methods is favorable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Better balance of past and new classes for proposed method</a:t>
            </a:r>
            <a:endParaRPr/>
          </a:p>
        </p:txBody>
      </p:sp>
      <p:pic>
        <p:nvPicPr>
          <p:cNvPr id="181" name="Google Shape;18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1820" y="33345"/>
            <a:ext cx="5469801" cy="171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8500" y="3110175"/>
            <a:ext cx="6823400" cy="201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Active learning for </a:t>
            </a:r>
            <a:r>
              <a:rPr lang="en"/>
              <a:t>imbalanced </a:t>
            </a:r>
            <a:r>
              <a:rPr lang="en"/>
              <a:t>CL </a:t>
            </a:r>
            <a:r>
              <a:rPr lang="en" sz="2200"/>
              <a:t>(Belouadah et al, 2020)</a:t>
            </a:r>
            <a:endParaRPr sz="2200"/>
          </a:p>
        </p:txBody>
      </p:sp>
      <p:sp>
        <p:nvSpPr>
          <p:cNvPr id="188" name="Google Shape;188;p38"/>
          <p:cNvSpPr txBox="1"/>
          <p:nvPr>
            <p:ph idx="1" type="body"/>
          </p:nvPr>
        </p:nvSpPr>
        <p:spPr>
          <a:xfrm>
            <a:off x="311700" y="1152475"/>
            <a:ext cx="8520600" cy="3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Assumes that labels are not available for new data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Only a part of new data are labeled manually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Also hypothesizes that classes are imbalanced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Closer to real-life datasets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Adapts existing active learning schemes to a CL setting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Reduce the imbalance of when performing active learning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Makes the CL process more realistic while reducing the annotation effort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But does not use all data for training, and penalizes accuracy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sp>
        <p:nvSpPr>
          <p:cNvPr id="194" name="Google Shape;194;p39"/>
          <p:cNvSpPr txBox="1"/>
          <p:nvPr>
            <p:ph idx="1" type="body"/>
          </p:nvPr>
        </p:nvSpPr>
        <p:spPr>
          <a:xfrm>
            <a:off x="311700" y="1890500"/>
            <a:ext cx="8520600" cy="30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Results reported with fine tuning + thresholding to counter global imbalance of the dataset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Increasing the annotation budget brings performance closer to supervised CL, but comes at the cost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Random exemplar selection is a strong active learning baseline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Performs better than more costly strategies such as </a:t>
            </a:r>
            <a:r>
              <a:rPr i="1" lang="en"/>
              <a:t>coreset</a:t>
            </a:r>
            <a:endParaRPr i="1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Countering imbalance during active learning has positive effect</a:t>
            </a:r>
            <a:endParaRPr/>
          </a:p>
        </p:txBody>
      </p:sp>
      <p:pic>
        <p:nvPicPr>
          <p:cNvPr id="195" name="Google Shape;19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9949" y="521225"/>
            <a:ext cx="6286426" cy="131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9"/>
          <p:cNvSpPr txBox="1"/>
          <p:nvPr/>
        </p:nvSpPr>
        <p:spPr>
          <a:xfrm>
            <a:off x="1982500" y="-65300"/>
            <a:ext cx="1748400" cy="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Annotation budget</a:t>
            </a:r>
            <a:endParaRPr/>
          </a:p>
        </p:txBody>
      </p:sp>
      <p:sp>
        <p:nvSpPr>
          <p:cNvPr id="197" name="Google Shape;197;p39"/>
          <p:cNvSpPr txBox="1"/>
          <p:nvPr/>
        </p:nvSpPr>
        <p:spPr>
          <a:xfrm>
            <a:off x="6935500" y="-65300"/>
            <a:ext cx="1315200" cy="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Supervised CL</a:t>
            </a:r>
            <a:endParaRPr/>
          </a:p>
        </p:txBody>
      </p:sp>
      <p:sp>
        <p:nvSpPr>
          <p:cNvPr id="198" name="Google Shape;198;p39"/>
          <p:cNvSpPr txBox="1"/>
          <p:nvPr/>
        </p:nvSpPr>
        <p:spPr>
          <a:xfrm>
            <a:off x="8002300" y="-65300"/>
            <a:ext cx="1315200" cy="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 learning</a:t>
            </a:r>
            <a:endParaRPr/>
          </a:p>
        </p:txBody>
      </p:sp>
      <p:sp>
        <p:nvSpPr>
          <p:cNvPr id="199" name="Google Shape;199;p39"/>
          <p:cNvSpPr txBox="1"/>
          <p:nvPr/>
        </p:nvSpPr>
        <p:spPr>
          <a:xfrm>
            <a:off x="5130700" y="-65300"/>
            <a:ext cx="1748400" cy="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Active learning strategy</a:t>
            </a:r>
            <a:endParaRPr/>
          </a:p>
        </p:txBody>
      </p:sp>
      <p:sp>
        <p:nvSpPr>
          <p:cNvPr id="200" name="Google Shape;200;p39"/>
          <p:cNvSpPr txBox="1"/>
          <p:nvPr/>
        </p:nvSpPr>
        <p:spPr>
          <a:xfrm>
            <a:off x="3506500" y="-65300"/>
            <a:ext cx="1315200" cy="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Imbalance countering</a:t>
            </a:r>
            <a:endParaRPr/>
          </a:p>
        </p:txBody>
      </p:sp>
      <p:cxnSp>
        <p:nvCxnSpPr>
          <p:cNvPr id="201" name="Google Shape;201;p39"/>
          <p:cNvCxnSpPr>
            <a:stCxn id="196" idx="2"/>
          </p:cNvCxnSpPr>
          <p:nvPr/>
        </p:nvCxnSpPr>
        <p:spPr>
          <a:xfrm>
            <a:off x="2856700" y="216400"/>
            <a:ext cx="616800" cy="45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2" name="Google Shape;202;p39"/>
          <p:cNvCxnSpPr/>
          <p:nvPr/>
        </p:nvCxnSpPr>
        <p:spPr>
          <a:xfrm flipH="1">
            <a:off x="3834175" y="384475"/>
            <a:ext cx="54300" cy="36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3" name="Google Shape;203;p39"/>
          <p:cNvCxnSpPr/>
          <p:nvPr/>
        </p:nvCxnSpPr>
        <p:spPr>
          <a:xfrm flipH="1">
            <a:off x="5284675" y="308275"/>
            <a:ext cx="280200" cy="28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" name="Google Shape;204;p39"/>
          <p:cNvCxnSpPr/>
          <p:nvPr/>
        </p:nvCxnSpPr>
        <p:spPr>
          <a:xfrm>
            <a:off x="7715275" y="392925"/>
            <a:ext cx="1050600" cy="24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" name="Google Shape;205;p39"/>
          <p:cNvCxnSpPr/>
          <p:nvPr/>
        </p:nvCxnSpPr>
        <p:spPr>
          <a:xfrm flipH="1">
            <a:off x="8985525" y="295825"/>
            <a:ext cx="15600" cy="31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0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Neural architectures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adaptation for CL </a:t>
            </a:r>
            <a:r>
              <a:rPr lang="en" sz="2244"/>
              <a:t>(Mirzadeh et al, 2022a)</a:t>
            </a:r>
            <a:endParaRPr sz="2244"/>
          </a:p>
        </p:txBody>
      </p:sp>
      <p:sp>
        <p:nvSpPr>
          <p:cNvPr id="216" name="Google Shape;216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Most existing works reuse existing network structures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ResNet-18 classically, small versions of ViT more recently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Objective: study the influence of architecture width and depth in continual learning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Focus on width instead of depth, which is put forward in most deep learning works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Tests done with Wide ResNet (WRN)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2"/>
          <p:cNvSpPr txBox="1"/>
          <p:nvPr>
            <p:ph type="title"/>
          </p:nvPr>
        </p:nvSpPr>
        <p:spPr>
          <a:xfrm>
            <a:off x="311700" y="445025"/>
            <a:ext cx="383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of architecture adaptation</a:t>
            </a:r>
            <a:endParaRPr/>
          </a:p>
        </p:txBody>
      </p:sp>
      <p:sp>
        <p:nvSpPr>
          <p:cNvPr id="222" name="Google Shape;222;p42"/>
          <p:cNvSpPr txBox="1"/>
          <p:nvPr>
            <p:ph idx="1" type="body"/>
          </p:nvPr>
        </p:nvSpPr>
        <p:spPr>
          <a:xfrm>
            <a:off x="311700" y="1568975"/>
            <a:ext cx="6815400" cy="30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Done in a task-incremental learning setting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Increasing network width leads to better  CL performance but memory footprint increases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Increasing network depth penalizes performance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Likely caused by exploding gradients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 Width should be prioritized for fixed parametric budgets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Most interesting CL result</a:t>
            </a:r>
            <a:endParaRPr/>
          </a:p>
        </p:txBody>
      </p:sp>
      <p:pic>
        <p:nvPicPr>
          <p:cNvPr id="223" name="Google Shape;22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7325" y="47225"/>
            <a:ext cx="3943350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4625" y="2203700"/>
            <a:ext cx="2198525" cy="11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2575" y="3778688"/>
            <a:ext cx="37528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CNNs vs transformers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(Mirzadeh et al, 2022b)</a:t>
            </a:r>
            <a:endParaRPr sz="2200"/>
          </a:p>
        </p:txBody>
      </p:sp>
      <p:sp>
        <p:nvSpPr>
          <p:cNvPr id="231" name="Google Shape;231;p43"/>
          <p:cNvSpPr txBox="1"/>
          <p:nvPr>
            <p:ph idx="1" type="body"/>
          </p:nvPr>
        </p:nvSpPr>
        <p:spPr>
          <a:xfrm>
            <a:off x="311700" y="1457275"/>
            <a:ext cx="4639800" cy="14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Comparison of </a:t>
            </a:r>
            <a:r>
              <a:rPr lang="en"/>
              <a:t>different architectures with similar similar parametric footprint</a:t>
            </a:r>
            <a:r>
              <a:rPr lang="en"/>
              <a:t> </a:t>
            </a:r>
            <a:endParaRPr/>
          </a:p>
        </p:txBody>
      </p:sp>
      <p:pic>
        <p:nvPicPr>
          <p:cNvPr id="232" name="Google Shape;23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1475" y="331925"/>
            <a:ext cx="4057650" cy="272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3"/>
          <p:cNvSpPr txBox="1"/>
          <p:nvPr>
            <p:ph idx="1" type="body"/>
          </p:nvPr>
        </p:nvSpPr>
        <p:spPr>
          <a:xfrm>
            <a:off x="464100" y="2948950"/>
            <a:ext cx="8520600" cy="210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Simple convolutional architectures with some structural modification behave competitively in CL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Visual transformers seem to have mediocre performance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This conclusion is challenged in “Pretraining” section below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Performance is influenced by different architectural choices </a:t>
            </a:r>
            <a:endParaRPr/>
          </a:p>
        </p:txBody>
      </p:sp>
      <p:sp>
        <p:nvSpPr>
          <p:cNvPr id="234" name="Google Shape;234;p43"/>
          <p:cNvSpPr txBox="1"/>
          <p:nvPr/>
        </p:nvSpPr>
        <p:spPr>
          <a:xfrm>
            <a:off x="5554675" y="94925"/>
            <a:ext cx="32538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CIFAR-100, 20 states x 5 classes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4"/>
          <p:cNvSpPr txBox="1"/>
          <p:nvPr>
            <p:ph type="title"/>
          </p:nvPr>
        </p:nvSpPr>
        <p:spPr>
          <a:xfrm>
            <a:off x="311700" y="445025"/>
            <a:ext cx="378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Architectural recipes</a:t>
            </a:r>
            <a:endParaRPr/>
          </a:p>
        </p:txBody>
      </p:sp>
      <p:sp>
        <p:nvSpPr>
          <p:cNvPr id="240" name="Google Shape;240;p44"/>
          <p:cNvSpPr txBox="1"/>
          <p:nvPr>
            <p:ph idx="1" type="body"/>
          </p:nvPr>
        </p:nvSpPr>
        <p:spPr>
          <a:xfrm>
            <a:off x="311700" y="1000075"/>
            <a:ext cx="3845400" cy="27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Favor width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CNNs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Batch normalization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Max pooling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Use skip connections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ResNet - CIFAR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Remove avg. pooling</a:t>
            </a:r>
            <a:endParaRPr/>
          </a:p>
        </p:txBody>
      </p:sp>
      <p:pic>
        <p:nvPicPr>
          <p:cNvPr id="241" name="Google Shape;24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225" y="81000"/>
            <a:ext cx="4870800" cy="361470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4"/>
          <p:cNvSpPr txBox="1"/>
          <p:nvPr>
            <p:ph idx="1" type="body"/>
          </p:nvPr>
        </p:nvSpPr>
        <p:spPr>
          <a:xfrm>
            <a:off x="274450" y="3611200"/>
            <a:ext cx="82563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ResNet - ImageNet 1k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Local average pooling to increase the size of the embedding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at the cost of increasing the size of the models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5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Effects of pretraining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Scale of pretraining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(Ramasesh et al, 2022)</a:t>
            </a:r>
            <a:endParaRPr sz="2200"/>
          </a:p>
        </p:txBody>
      </p:sp>
      <p:sp>
        <p:nvSpPr>
          <p:cNvPr id="253" name="Google Shape;253;p46"/>
          <p:cNvSpPr txBox="1"/>
          <p:nvPr>
            <p:ph idx="1" type="body"/>
          </p:nvPr>
        </p:nvSpPr>
        <p:spPr>
          <a:xfrm>
            <a:off x="311700" y="1152475"/>
            <a:ext cx="5709900" cy="3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Setting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Supervised pretraining - ImageNet-21k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Only two tasks per dataset: A and B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Plots accuracies for both tasks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Findings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Network scale matters for both Transformers and ResNets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Larger networks are more resilient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Transformers have better behavior for large domain shift</a:t>
            </a:r>
            <a:endParaRPr/>
          </a:p>
        </p:txBody>
      </p:sp>
      <p:pic>
        <p:nvPicPr>
          <p:cNvPr id="254" name="Google Shape;25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5850" y="388175"/>
            <a:ext cx="3085049" cy="424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0850" y="4619625"/>
            <a:ext cx="4765051" cy="389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6"/>
          <p:cNvSpPr txBox="1"/>
          <p:nvPr/>
        </p:nvSpPr>
        <p:spPr>
          <a:xfrm>
            <a:off x="6124825" y="215975"/>
            <a:ext cx="1403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Transformers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57" name="Google Shape;257;p46"/>
          <p:cNvSpPr txBox="1"/>
          <p:nvPr/>
        </p:nvSpPr>
        <p:spPr>
          <a:xfrm>
            <a:off x="7725025" y="215975"/>
            <a:ext cx="1403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ResNets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 txBox="1"/>
          <p:nvPr>
            <p:ph type="title"/>
          </p:nvPr>
        </p:nvSpPr>
        <p:spPr>
          <a:xfrm>
            <a:off x="311700" y="445025"/>
            <a:ext cx="386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Pretraining baseline </a:t>
            </a:r>
            <a:r>
              <a:rPr lang="en" sz="2200"/>
              <a:t>(Janson et al, 2022)</a:t>
            </a:r>
            <a:endParaRPr sz="2200"/>
          </a:p>
        </p:txBody>
      </p:sp>
      <p:sp>
        <p:nvSpPr>
          <p:cNvPr id="263" name="Google Shape;263;p47"/>
          <p:cNvSpPr txBox="1"/>
          <p:nvPr>
            <p:ph idx="1" type="body"/>
          </p:nvPr>
        </p:nvSpPr>
        <p:spPr>
          <a:xfrm>
            <a:off x="311700" y="1349450"/>
            <a:ext cx="4988700" cy="36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Methodology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Pretraining on ImageNet-21k with a ViT-B/16 architecture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Freeze initial model and use a nearest class mean classifier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Findings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proposed baseline, inspired by transfer learning is very strong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Is pretraining </a:t>
            </a:r>
            <a:r>
              <a:rPr b="1" lang="en"/>
              <a:t>the</a:t>
            </a:r>
            <a:r>
              <a:rPr lang="en"/>
              <a:t> solution for CL?</a:t>
            </a:r>
            <a:endParaRPr/>
          </a:p>
        </p:txBody>
      </p:sp>
      <p:pic>
        <p:nvPicPr>
          <p:cNvPr id="264" name="Google Shape;26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1100" y="243900"/>
            <a:ext cx="3899500" cy="466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8"/>
          <p:cNvSpPr txBox="1"/>
          <p:nvPr>
            <p:ph type="title"/>
          </p:nvPr>
        </p:nvSpPr>
        <p:spPr>
          <a:xfrm>
            <a:off x="311700" y="64025"/>
            <a:ext cx="500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In-depth analysis of initial training strategies</a:t>
            </a:r>
            <a:endParaRPr/>
          </a:p>
        </p:txBody>
      </p:sp>
      <p:sp>
        <p:nvSpPr>
          <p:cNvPr id="270" name="Google Shape;270;p48"/>
          <p:cNvSpPr txBox="1"/>
          <p:nvPr>
            <p:ph idx="1" type="body"/>
          </p:nvPr>
        </p:nvSpPr>
        <p:spPr>
          <a:xfrm>
            <a:off x="311700" y="1152475"/>
            <a:ext cx="5004300" cy="38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Tests done with 16 diversified visual datasets and 2 CL settings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ViT-S with DINOv2 pretraining is the best strategy on average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not in all cases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Transfer-based methods do better than fine-tuning-based (BSIL)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DSLA and FeTrIL are close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Self-supervised learning is a better option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MoCoV3 is better than BYOL</a:t>
            </a:r>
            <a:endParaRPr/>
          </a:p>
        </p:txBody>
      </p:sp>
      <p:pic>
        <p:nvPicPr>
          <p:cNvPr id="271" name="Google Shape;27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5450" y="322325"/>
            <a:ext cx="3715199" cy="482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Per-dataset view</a:t>
            </a:r>
            <a:endParaRPr/>
          </a:p>
        </p:txBody>
      </p:sp>
      <p:sp>
        <p:nvSpPr>
          <p:cNvPr id="277" name="Google Shape;277;p49"/>
          <p:cNvSpPr txBox="1"/>
          <p:nvPr>
            <p:ph idx="1" type="body"/>
          </p:nvPr>
        </p:nvSpPr>
        <p:spPr>
          <a:xfrm>
            <a:off x="311700" y="1152475"/>
            <a:ext cx="418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DINOv2 training + transfer-based CL is a good default choice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Supervised learning gives poor performance for most small datasets, but is competitive for larger datasets with domain shift</a:t>
            </a:r>
            <a:endParaRPr/>
          </a:p>
        </p:txBody>
      </p:sp>
      <p:pic>
        <p:nvPicPr>
          <p:cNvPr id="278" name="Google Shape;27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025" y="552925"/>
            <a:ext cx="4404075" cy="410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9" name="Google Shape;279;p49"/>
          <p:cNvCxnSpPr/>
          <p:nvPr/>
        </p:nvCxnSpPr>
        <p:spPr>
          <a:xfrm flipH="1">
            <a:off x="8146600" y="79300"/>
            <a:ext cx="15600" cy="28539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80" name="Google Shape;280;p49"/>
          <p:cNvSpPr txBox="1"/>
          <p:nvPr/>
        </p:nvSpPr>
        <p:spPr>
          <a:xfrm>
            <a:off x="6074125" y="-2525"/>
            <a:ext cx="1278000" cy="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 classes datasets</a:t>
            </a:r>
            <a:endParaRPr/>
          </a:p>
        </p:txBody>
      </p:sp>
      <p:sp>
        <p:nvSpPr>
          <p:cNvPr id="281" name="Google Shape;281;p49"/>
          <p:cNvSpPr txBox="1"/>
          <p:nvPr/>
        </p:nvSpPr>
        <p:spPr>
          <a:xfrm>
            <a:off x="8055325" y="-2525"/>
            <a:ext cx="1278000" cy="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1k classes datasets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0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CL process complexity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Measuring complexity in CL</a:t>
            </a:r>
            <a:endParaRPr/>
          </a:p>
        </p:txBody>
      </p:sp>
      <p:sp>
        <p:nvSpPr>
          <p:cNvPr id="292" name="Google Shape;292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Timeliness is an important property of CL methods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Rapidly evolving streams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Computationally-constrained devices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Directly related to algorithmic complexity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But not discussed sufficiently in CL papers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Classical </a:t>
            </a:r>
            <a:r>
              <a:rPr i="1" lang="en"/>
              <a:t>O-based </a:t>
            </a:r>
            <a:r>
              <a:rPr lang="en"/>
              <a:t>complexity computation is not straightforward for deep networks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Both training and inference times should be considered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time comparison</a:t>
            </a:r>
            <a:endParaRPr/>
          </a:p>
        </p:txBody>
      </p:sp>
      <p:sp>
        <p:nvSpPr>
          <p:cNvPr id="298" name="Google Shape;298;p52"/>
          <p:cNvSpPr txBox="1"/>
          <p:nvPr>
            <p:ph idx="1" type="body"/>
          </p:nvPr>
        </p:nvSpPr>
        <p:spPr>
          <a:xfrm>
            <a:off x="311700" y="1152475"/>
            <a:ext cx="8520600" cy="38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 setting: ImageNet-Subset with 50 initial + 10x5 classes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Transfer-based vs fine-tuning based (PASS)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Measured time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PASS ~11 hours on an NVIDIA V100 GPU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NCM &lt; 3 minutes on a single thread of </a:t>
            </a:r>
            <a:r>
              <a:rPr lang="en"/>
              <a:t>Intel E5-2620v4 CPU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FeTrIL ~ 75 minutes on a single thread of Intel E5-2620v4 CPU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time needed for DSLDA is similar to that for FeTrIL, but on GPU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Clear advantage for transfer-based methods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Despite bias in favor of fine tuning methods (GPU vs CPU)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They only train a linear classification layer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FeTrIL can be further optimized with negative subsampling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304" name="Google Shape;304;p53"/>
          <p:cNvSpPr txBox="1"/>
          <p:nvPr>
            <p:ph idx="1" type="body"/>
          </p:nvPr>
        </p:nvSpPr>
        <p:spPr>
          <a:xfrm>
            <a:off x="311700" y="1152475"/>
            <a:ext cx="8520600" cy="38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Memory buffer - both selected samples and data quality matter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New data - go beyond supervised learning for improved realism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Neural architectures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width of the network has important effect in CL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Other factors (batch normalization, pooling) also matter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Transfer-based methods are strong CL baselines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choice of the linear classifier is important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Their complexity is much lower than that of fine tuning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choice of the method should be guided by the practical application in which CL is deployed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4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Evaluation settings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buffer size</a:t>
            </a:r>
            <a:endParaRPr/>
          </a:p>
        </p:txBody>
      </p:sp>
      <p:sp>
        <p:nvSpPr>
          <p:cNvPr id="315" name="Google Shape;315;p55"/>
          <p:cNvSpPr txBox="1"/>
          <p:nvPr>
            <p:ph idx="1" type="body"/>
          </p:nvPr>
        </p:nvSpPr>
        <p:spPr>
          <a:xfrm>
            <a:off x="311700" y="1152475"/>
            <a:ext cx="8360100" cy="17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For image-based memory, all methods should use the same buffer size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If image- and feature-based memory are compared, use the same overall storage footprint</a:t>
            </a:r>
            <a:endParaRPr/>
          </a:p>
        </p:txBody>
      </p:sp>
      <p:sp>
        <p:nvSpPr>
          <p:cNvPr id="316" name="Google Shape;316;p55"/>
          <p:cNvSpPr txBox="1"/>
          <p:nvPr>
            <p:ph idx="1" type="body"/>
          </p:nvPr>
        </p:nvSpPr>
        <p:spPr>
          <a:xfrm>
            <a:off x="311700" y="2676475"/>
            <a:ext cx="49572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Vary the size of the memory buffer to assess method robustness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State clearly whether the size of the buffer is fixed or increases during the CL process</a:t>
            </a:r>
            <a:endParaRPr/>
          </a:p>
        </p:txBody>
      </p:sp>
      <p:pic>
        <p:nvPicPr>
          <p:cNvPr id="317" name="Google Shape;31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0800" y="2571750"/>
            <a:ext cx="2921150" cy="240265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5"/>
          <p:cNvSpPr/>
          <p:nvPr/>
        </p:nvSpPr>
        <p:spPr>
          <a:xfrm>
            <a:off x="5363050" y="2854850"/>
            <a:ext cx="2908800" cy="1413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distribution in the CL stream</a:t>
            </a:r>
            <a:endParaRPr/>
          </a:p>
        </p:txBody>
      </p:sp>
      <p:sp>
        <p:nvSpPr>
          <p:cNvPr id="324" name="Google Shape;324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Ideally, diversified class distributions </a:t>
            </a:r>
            <a:r>
              <a:rPr lang="en"/>
              <a:t>should</a:t>
            </a:r>
            <a:r>
              <a:rPr lang="en"/>
              <a:t> be tested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the computational cost becomes prohibitive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Class distribution influences the performance of the methods</a:t>
            </a:r>
            <a:endParaRPr/>
          </a:p>
        </p:txBody>
      </p:sp>
      <p:pic>
        <p:nvPicPr>
          <p:cNvPr id="325" name="Google Shape;32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075" y="2439525"/>
            <a:ext cx="7575851" cy="25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56"/>
          <p:cNvSpPr txBox="1"/>
          <p:nvPr/>
        </p:nvSpPr>
        <p:spPr>
          <a:xfrm>
            <a:off x="1348625" y="4399475"/>
            <a:ext cx="26187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CIFAR 10 states x 10 classes</a:t>
            </a:r>
            <a:endParaRPr/>
          </a:p>
        </p:txBody>
      </p:sp>
      <p:sp>
        <p:nvSpPr>
          <p:cNvPr id="327" name="Google Shape;327;p56"/>
          <p:cNvSpPr txBox="1"/>
          <p:nvPr/>
        </p:nvSpPr>
        <p:spPr>
          <a:xfrm>
            <a:off x="5082425" y="4399475"/>
            <a:ext cx="29466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CIFAR 50 +  10 states x 5 classes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Class distribution in the CL stream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size of the CL states has important impact on performance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 </a:t>
            </a:r>
            <a:r>
              <a:rPr lang="en"/>
              <a:t>challenging</a:t>
            </a:r>
            <a:r>
              <a:rPr lang="en"/>
              <a:t> scenarios, such as one class per state</a:t>
            </a:r>
            <a:endParaRPr/>
          </a:p>
        </p:txBody>
      </p:sp>
      <p:pic>
        <p:nvPicPr>
          <p:cNvPr id="334" name="Google Shape;33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00" y="2267423"/>
            <a:ext cx="8227099" cy="2860703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7"/>
          <p:cNvSpPr/>
          <p:nvPr/>
        </p:nvSpPr>
        <p:spPr>
          <a:xfrm>
            <a:off x="6758725" y="2501175"/>
            <a:ext cx="290100" cy="20082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57"/>
          <p:cNvSpPr/>
          <p:nvPr/>
        </p:nvSpPr>
        <p:spPr>
          <a:xfrm>
            <a:off x="3237825" y="2501175"/>
            <a:ext cx="290100" cy="20082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57"/>
          <p:cNvSpPr/>
          <p:nvPr/>
        </p:nvSpPr>
        <p:spPr>
          <a:xfrm>
            <a:off x="4961975" y="2501175"/>
            <a:ext cx="362700" cy="20082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Diversity of the datasets</a:t>
            </a:r>
            <a:endParaRPr/>
          </a:p>
        </p:txBody>
      </p:sp>
      <p:sp>
        <p:nvSpPr>
          <p:cNvPr id="343" name="Google Shape;343;p58"/>
          <p:cNvSpPr txBox="1"/>
          <p:nvPr>
            <p:ph idx="1" type="body"/>
          </p:nvPr>
        </p:nvSpPr>
        <p:spPr>
          <a:xfrm>
            <a:off x="311700" y="1152475"/>
            <a:ext cx="4761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 on at least three datasets, if possible designed for different visual tasks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Particularly important when pretraining is used to evaluate transferability of representations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 challenging datasets as much as possible</a:t>
            </a:r>
            <a:endParaRPr/>
          </a:p>
        </p:txBody>
      </p:sp>
      <p:pic>
        <p:nvPicPr>
          <p:cNvPr id="344" name="Google Shape;34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3000" y="857725"/>
            <a:ext cx="4033300" cy="376275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58"/>
          <p:cNvSpPr/>
          <p:nvPr/>
        </p:nvSpPr>
        <p:spPr>
          <a:xfrm>
            <a:off x="7424750" y="940875"/>
            <a:ext cx="619800" cy="20082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58"/>
          <p:cNvSpPr/>
          <p:nvPr/>
        </p:nvSpPr>
        <p:spPr>
          <a:xfrm>
            <a:off x="8773775" y="940875"/>
            <a:ext cx="185100" cy="20082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58"/>
          <p:cNvSpPr txBox="1"/>
          <p:nvPr/>
        </p:nvSpPr>
        <p:spPr>
          <a:xfrm>
            <a:off x="7283275" y="36625"/>
            <a:ext cx="933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shift</a:t>
            </a:r>
            <a:endParaRPr/>
          </a:p>
        </p:txBody>
      </p:sp>
      <p:sp>
        <p:nvSpPr>
          <p:cNvPr id="348" name="Google Shape;348;p58"/>
          <p:cNvSpPr txBox="1"/>
          <p:nvPr/>
        </p:nvSpPr>
        <p:spPr>
          <a:xfrm>
            <a:off x="8426275" y="36625"/>
            <a:ext cx="933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</a:t>
            </a:r>
            <a:r>
              <a:rPr lang="en"/>
              <a:t> shift</a:t>
            </a:r>
            <a:endParaRPr/>
          </a:p>
        </p:txBody>
      </p:sp>
      <p:cxnSp>
        <p:nvCxnSpPr>
          <p:cNvPr id="349" name="Google Shape;349;p58"/>
          <p:cNvCxnSpPr>
            <a:endCxn id="345" idx="0"/>
          </p:cNvCxnSpPr>
          <p:nvPr/>
        </p:nvCxnSpPr>
        <p:spPr>
          <a:xfrm>
            <a:off x="7731050" y="557475"/>
            <a:ext cx="3600" cy="38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0" name="Google Shape;350;p58"/>
          <p:cNvCxnSpPr/>
          <p:nvPr/>
        </p:nvCxnSpPr>
        <p:spPr>
          <a:xfrm>
            <a:off x="8874050" y="557475"/>
            <a:ext cx="3600" cy="38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Size of the datasets</a:t>
            </a:r>
            <a:endParaRPr/>
          </a:p>
        </p:txBody>
      </p:sp>
      <p:sp>
        <p:nvSpPr>
          <p:cNvPr id="356" name="Google Shape;356;p59"/>
          <p:cNvSpPr txBox="1"/>
          <p:nvPr>
            <p:ph idx="1" type="body"/>
          </p:nvPr>
        </p:nvSpPr>
        <p:spPr>
          <a:xfrm>
            <a:off x="311700" y="1152475"/>
            <a:ext cx="563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An ideal CL method should be able to learn an infinite number of classes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Large datasets (&gt;= 1000 classes) are a good approximation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number of classes in a dataset can have dramatic effect on the performance of some algorithms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Validation set size is key for </a:t>
            </a:r>
            <a:r>
              <a:rPr i="1" lang="en"/>
              <a:t>BiC</a:t>
            </a:r>
            <a:endParaRPr i="1"/>
          </a:p>
        </p:txBody>
      </p:sp>
      <p:pic>
        <p:nvPicPr>
          <p:cNvPr id="357" name="Google Shape;35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8013" y="1096538"/>
            <a:ext cx="2085975" cy="31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7425" y="1096538"/>
            <a:ext cx="990600" cy="31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9"/>
          <p:cNvSpPr txBox="1"/>
          <p:nvPr/>
        </p:nvSpPr>
        <p:spPr>
          <a:xfrm>
            <a:off x="7182075" y="141125"/>
            <a:ext cx="87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1000 classes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60" name="Google Shape;360;p59"/>
          <p:cNvSpPr txBox="1"/>
          <p:nvPr/>
        </p:nvSpPr>
        <p:spPr>
          <a:xfrm>
            <a:off x="8172675" y="141125"/>
            <a:ext cx="87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100 classes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361" name="Google Shape;361;p59"/>
          <p:cNvCxnSpPr>
            <a:stCxn id="359" idx="2"/>
          </p:cNvCxnSpPr>
          <p:nvPr/>
        </p:nvCxnSpPr>
        <p:spPr>
          <a:xfrm flipH="1">
            <a:off x="7613325" y="756725"/>
            <a:ext cx="3900" cy="50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2" name="Google Shape;362;p59"/>
          <p:cNvCxnSpPr/>
          <p:nvPr/>
        </p:nvCxnSpPr>
        <p:spPr>
          <a:xfrm flipH="1">
            <a:off x="8603925" y="756725"/>
            <a:ext cx="3900" cy="50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3" name="Google Shape;363;p59"/>
          <p:cNvSpPr/>
          <p:nvPr/>
        </p:nvSpPr>
        <p:spPr>
          <a:xfrm>
            <a:off x="6233375" y="2635325"/>
            <a:ext cx="2853900" cy="2037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0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Pitfalls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2625" y="71850"/>
            <a:ext cx="4102276" cy="213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buffer availability</a:t>
            </a:r>
            <a:endParaRPr/>
          </a:p>
        </p:txBody>
      </p:sp>
      <p:sp>
        <p:nvSpPr>
          <p:cNvPr id="375" name="Google Shape;375;p61"/>
          <p:cNvSpPr txBox="1"/>
          <p:nvPr>
            <p:ph idx="1" type="body"/>
          </p:nvPr>
        </p:nvSpPr>
        <p:spPr>
          <a:xfrm>
            <a:off x="311700" y="1152475"/>
            <a:ext cx="6078600" cy="17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iCaRL uses a memory buffer and is compared with fine tuning without memory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FT is behavior than iCaRL when a memory is added</a:t>
            </a:r>
            <a:endParaRPr/>
          </a:p>
        </p:txBody>
      </p:sp>
      <p:pic>
        <p:nvPicPr>
          <p:cNvPr id="376" name="Google Shape;37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6838" y="4181588"/>
            <a:ext cx="5686425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61"/>
          <p:cNvSpPr/>
          <p:nvPr/>
        </p:nvSpPr>
        <p:spPr>
          <a:xfrm>
            <a:off x="4972625" y="4475675"/>
            <a:ext cx="815400" cy="5727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61"/>
          <p:cNvSpPr/>
          <p:nvPr/>
        </p:nvSpPr>
        <p:spPr>
          <a:xfrm>
            <a:off x="8249225" y="4475675"/>
            <a:ext cx="815400" cy="5727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61"/>
          <p:cNvSpPr txBox="1"/>
          <p:nvPr>
            <p:ph idx="1" type="body"/>
          </p:nvPr>
        </p:nvSpPr>
        <p:spPr>
          <a:xfrm>
            <a:off x="311700" y="2676475"/>
            <a:ext cx="8603100" cy="22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Important due to high influence of iCaRL on further CL works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This flawed comparison pushed the use of knowledge distillation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Later methods improved the use of this component</a:t>
            </a:r>
            <a:endParaRPr/>
          </a:p>
        </p:txBody>
      </p:sp>
      <p:cxnSp>
        <p:nvCxnSpPr>
          <p:cNvPr id="380" name="Google Shape;380;p61"/>
          <p:cNvCxnSpPr/>
          <p:nvPr/>
        </p:nvCxnSpPr>
        <p:spPr>
          <a:xfrm>
            <a:off x="5911900" y="369350"/>
            <a:ext cx="1756200" cy="45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" name="Google Shape;381;p61"/>
          <p:cNvCxnSpPr/>
          <p:nvPr/>
        </p:nvCxnSpPr>
        <p:spPr>
          <a:xfrm>
            <a:off x="5911900" y="1055150"/>
            <a:ext cx="1442700" cy="43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2625" y="71850"/>
            <a:ext cx="4102276" cy="213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Optimization of baselines</a:t>
            </a:r>
            <a:endParaRPr/>
          </a:p>
        </p:txBody>
      </p:sp>
      <p:sp>
        <p:nvSpPr>
          <p:cNvPr id="388" name="Google Shape;388;p62"/>
          <p:cNvSpPr txBox="1"/>
          <p:nvPr>
            <p:ph idx="1" type="body"/>
          </p:nvPr>
        </p:nvSpPr>
        <p:spPr>
          <a:xfrm>
            <a:off x="311700" y="1152475"/>
            <a:ext cx="6337200" cy="26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iCaRL is compared with a transfer-based method which uses memory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classifiers of the fixed representation are needlessly retrained in each CL state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Suboptimal due to data imbalance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Classifiers learned when classes occur the first time</a:t>
            </a:r>
            <a:r>
              <a:rPr lang="en"/>
              <a:t> can be reused as such across states </a:t>
            </a:r>
            <a:endParaRPr/>
          </a:p>
        </p:txBody>
      </p:sp>
      <p:pic>
        <p:nvPicPr>
          <p:cNvPr id="389" name="Google Shape;38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6838" y="4181588"/>
            <a:ext cx="5686425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62"/>
          <p:cNvSpPr/>
          <p:nvPr/>
        </p:nvSpPr>
        <p:spPr>
          <a:xfrm>
            <a:off x="4972625" y="4475675"/>
            <a:ext cx="815400" cy="5727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62"/>
          <p:cNvSpPr/>
          <p:nvPr/>
        </p:nvSpPr>
        <p:spPr>
          <a:xfrm>
            <a:off x="7030025" y="4475675"/>
            <a:ext cx="815400" cy="5727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62"/>
          <p:cNvSpPr txBox="1"/>
          <p:nvPr>
            <p:ph idx="1" type="body"/>
          </p:nvPr>
        </p:nvSpPr>
        <p:spPr>
          <a:xfrm>
            <a:off x="311700" y="3590875"/>
            <a:ext cx="8603100" cy="10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Important because iCaRL justified the use of fine tuning with distillation in CL</a:t>
            </a:r>
            <a:endParaRPr/>
          </a:p>
        </p:txBody>
      </p:sp>
      <p:cxnSp>
        <p:nvCxnSpPr>
          <p:cNvPr id="393" name="Google Shape;393;p62"/>
          <p:cNvCxnSpPr/>
          <p:nvPr/>
        </p:nvCxnSpPr>
        <p:spPr>
          <a:xfrm>
            <a:off x="5911900" y="369350"/>
            <a:ext cx="1756200" cy="45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4" name="Google Shape;394;p62"/>
          <p:cNvCxnSpPr/>
          <p:nvPr/>
        </p:nvCxnSpPr>
        <p:spPr>
          <a:xfrm>
            <a:off x="6154975" y="824150"/>
            <a:ext cx="1427100" cy="14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Optimization of baselines</a:t>
            </a:r>
            <a:endParaRPr/>
          </a:p>
        </p:txBody>
      </p:sp>
      <p:sp>
        <p:nvSpPr>
          <p:cNvPr id="400" name="Google Shape;400;p63"/>
          <p:cNvSpPr txBox="1"/>
          <p:nvPr>
            <p:ph idx="1" type="body"/>
          </p:nvPr>
        </p:nvSpPr>
        <p:spPr>
          <a:xfrm>
            <a:off x="311700" y="1152475"/>
            <a:ext cx="541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Competitiveness of transfer based methods confirmed later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Particularly without a memory buffer</a:t>
            </a:r>
            <a:endParaRPr/>
          </a:p>
        </p:txBody>
      </p:sp>
      <p:pic>
        <p:nvPicPr>
          <p:cNvPr id="401" name="Google Shape;40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0200" y="829100"/>
            <a:ext cx="3410400" cy="40805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63"/>
          <p:cNvSpPr txBox="1"/>
          <p:nvPr/>
        </p:nvSpPr>
        <p:spPr>
          <a:xfrm>
            <a:off x="5965800" y="362750"/>
            <a:ext cx="3171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With pretraining</a:t>
            </a:r>
            <a:endParaRPr sz="2000"/>
          </a:p>
        </p:txBody>
      </p:sp>
      <p:pic>
        <p:nvPicPr>
          <p:cNvPr id="403" name="Google Shape;403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347" y="3002972"/>
            <a:ext cx="5388501" cy="1857373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63"/>
          <p:cNvSpPr txBox="1"/>
          <p:nvPr/>
        </p:nvSpPr>
        <p:spPr>
          <a:xfrm>
            <a:off x="1546200" y="2572550"/>
            <a:ext cx="3171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Without pretraining</a:t>
            </a:r>
            <a:endParaRPr sz="2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4"/>
          <p:cNvSpPr txBox="1"/>
          <p:nvPr>
            <p:ph type="title"/>
          </p:nvPr>
        </p:nvSpPr>
        <p:spPr>
          <a:xfrm>
            <a:off x="311700" y="216425"/>
            <a:ext cx="346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requirements of the methods</a:t>
            </a:r>
            <a:endParaRPr/>
          </a:p>
        </p:txBody>
      </p:sp>
      <p:sp>
        <p:nvSpPr>
          <p:cNvPr id="410" name="Google Shape;410;p64"/>
          <p:cNvSpPr txBox="1"/>
          <p:nvPr>
            <p:ph idx="1" type="body"/>
          </p:nvPr>
        </p:nvSpPr>
        <p:spPr>
          <a:xfrm>
            <a:off x="311700" y="1152475"/>
            <a:ext cx="34644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IL2A (Zhu et al, 2021)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Memory should increase (very) slowly</a:t>
            </a:r>
            <a:endParaRPr/>
          </a:p>
        </p:txBody>
      </p:sp>
      <p:pic>
        <p:nvPicPr>
          <p:cNvPr id="411" name="Google Shape;41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025" y="108900"/>
            <a:ext cx="5419883" cy="22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675" y="3183575"/>
            <a:ext cx="838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64"/>
          <p:cNvSpPr txBox="1"/>
          <p:nvPr/>
        </p:nvSpPr>
        <p:spPr>
          <a:xfrm>
            <a:off x="589350" y="2517700"/>
            <a:ext cx="7337700" cy="4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512 x 512 per class for Resnet-18 -&gt; 262 MB storage for 1000 classes</a:t>
            </a:r>
            <a:endParaRPr sz="1800"/>
          </a:p>
        </p:txBody>
      </p:sp>
      <p:cxnSp>
        <p:nvCxnSpPr>
          <p:cNvPr id="414" name="Google Shape;414;p64"/>
          <p:cNvCxnSpPr>
            <a:stCxn id="413" idx="2"/>
            <a:endCxn id="415" idx="0"/>
          </p:cNvCxnSpPr>
          <p:nvPr/>
        </p:nvCxnSpPr>
        <p:spPr>
          <a:xfrm flipH="1">
            <a:off x="2873700" y="2992000"/>
            <a:ext cx="1384500" cy="19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16" name="Google Shape;416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00" y="3669350"/>
            <a:ext cx="838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64"/>
          <p:cNvSpPr txBox="1"/>
          <p:nvPr/>
        </p:nvSpPr>
        <p:spPr>
          <a:xfrm>
            <a:off x="4288875" y="4551875"/>
            <a:ext cx="45555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This should be the main experiment</a:t>
            </a:r>
            <a:endParaRPr sz="1800"/>
          </a:p>
        </p:txBody>
      </p:sp>
      <p:sp>
        <p:nvSpPr>
          <p:cNvPr id="418" name="Google Shape;418;p64"/>
          <p:cNvSpPr/>
          <p:nvPr/>
        </p:nvSpPr>
        <p:spPr>
          <a:xfrm>
            <a:off x="4288875" y="3942500"/>
            <a:ext cx="4555500" cy="3294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64"/>
          <p:cNvSpPr/>
          <p:nvPr/>
        </p:nvSpPr>
        <p:spPr>
          <a:xfrm>
            <a:off x="1971450" y="3183575"/>
            <a:ext cx="1804500" cy="3294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9" name="Google Shape;419;p64"/>
          <p:cNvCxnSpPr>
            <a:stCxn id="417" idx="0"/>
            <a:endCxn id="418" idx="2"/>
          </p:cNvCxnSpPr>
          <p:nvPr/>
        </p:nvCxnSpPr>
        <p:spPr>
          <a:xfrm rot="10800000">
            <a:off x="6566625" y="4271975"/>
            <a:ext cx="0" cy="27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training strategy</a:t>
            </a:r>
            <a:endParaRPr/>
          </a:p>
        </p:txBody>
      </p:sp>
      <p:sp>
        <p:nvSpPr>
          <p:cNvPr id="425" name="Google Shape;425;p65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same training strategy should be used for all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Otherwise, unfair advantage for those which use data/class augmentations </a:t>
            </a:r>
            <a:endParaRPr/>
          </a:p>
        </p:txBody>
      </p:sp>
      <p:pic>
        <p:nvPicPr>
          <p:cNvPr id="426" name="Google Shape;42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100" y="2416075"/>
            <a:ext cx="9144001" cy="255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Availability of external data </a:t>
            </a:r>
            <a:endParaRPr/>
          </a:p>
        </p:txBody>
      </p:sp>
      <p:sp>
        <p:nvSpPr>
          <p:cNvPr id="432" name="Google Shape;432;p66"/>
          <p:cNvSpPr txBox="1"/>
          <p:nvPr>
            <p:ph idx="1" type="body"/>
          </p:nvPr>
        </p:nvSpPr>
        <p:spPr>
          <a:xfrm>
            <a:off x="311700" y="1152475"/>
            <a:ext cx="4847400" cy="3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Pretraining has become prevalent lately and is now considered acceptable in CL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Not necessarily the case before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Very useful for transfer-based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It is ok to use pretraining, but state this clearly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When possible test the methods with and without pretraining</a:t>
            </a:r>
            <a:endParaRPr/>
          </a:p>
        </p:txBody>
      </p:sp>
      <p:pic>
        <p:nvPicPr>
          <p:cNvPr id="433" name="Google Shape;43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5450" y="322325"/>
            <a:ext cx="3715199" cy="482117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6"/>
          <p:cNvSpPr/>
          <p:nvPr/>
        </p:nvSpPr>
        <p:spPr>
          <a:xfrm>
            <a:off x="6518325" y="557525"/>
            <a:ext cx="260400" cy="18582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7"/>
          <p:cNvSpPr txBox="1"/>
          <p:nvPr>
            <p:ph type="title"/>
          </p:nvPr>
        </p:nvSpPr>
        <p:spPr>
          <a:xfrm>
            <a:off x="311700" y="64025"/>
            <a:ext cx="509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forget the past </a:t>
            </a:r>
            <a:r>
              <a:rPr lang="en" sz="2200"/>
              <a:t>(catastrophically)</a:t>
            </a:r>
            <a:endParaRPr sz="2200"/>
          </a:p>
        </p:txBody>
      </p:sp>
      <p:sp>
        <p:nvSpPr>
          <p:cNvPr id="440" name="Google Shape;440;p67"/>
          <p:cNvSpPr txBox="1"/>
          <p:nvPr>
            <p:ph idx="1" type="body"/>
          </p:nvPr>
        </p:nvSpPr>
        <p:spPr>
          <a:xfrm>
            <a:off x="311700" y="1000075"/>
            <a:ext cx="5231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(Pelosin, 2022), (Janson et al, 2022):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Pretrained transformer + nearest class mean (NCM)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iCaRL (2017)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CNN i</a:t>
            </a:r>
            <a:r>
              <a:rPr lang="en"/>
              <a:t>nternal training + NCM</a:t>
            </a:r>
            <a:endParaRPr/>
          </a:p>
        </p:txBody>
      </p:sp>
      <p:pic>
        <p:nvPicPr>
          <p:cNvPr id="441" name="Google Shape;44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4250" y="9475"/>
            <a:ext cx="3754826" cy="214757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67"/>
          <p:cNvSpPr txBox="1"/>
          <p:nvPr>
            <p:ph idx="1" type="body"/>
          </p:nvPr>
        </p:nvSpPr>
        <p:spPr>
          <a:xfrm>
            <a:off x="311700" y="2905075"/>
            <a:ext cx="8415000" cy="17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DeeSIL (2018)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CNN internal training/pretraining + SVMs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DSLDA (2020)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CNN pretraining + SLDA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practice for CL evaluation</a:t>
            </a:r>
            <a:endParaRPr/>
          </a:p>
        </p:txBody>
      </p:sp>
      <p:sp>
        <p:nvSpPr>
          <p:cNvPr id="448" name="Google Shape;448;p68"/>
          <p:cNvSpPr txBox="1"/>
          <p:nvPr>
            <p:ph idx="1" type="body"/>
          </p:nvPr>
        </p:nvSpPr>
        <p:spPr>
          <a:xfrm>
            <a:off x="311700" y="1152475"/>
            <a:ext cx="8520600" cy="36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Provide a clear description of the hypotheses made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 several data stream structures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Initial data, size of the increments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Make sure that all tested methods are compared fairly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Memory buffer, data stream structure, datasets etc.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 diversified datasets in order to evaluate robustness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Particularly important when pretraining with external data is used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Test with datasets of different sizes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Scale matters in continual learning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