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58BAC0C-92E9-4081-8FA6-F9D31DB4D4A4}">
  <a:tblStyle styleId="{B58BAC0C-92E9-4081-8FA6-F9D31DB4D4A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e4d468f74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e4d468f74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e4d468f748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e4d468f748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58f16b83a8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58f16b83a8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58f16b83a8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58f16b83a8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Wang, Liyuan, et al. "A comprehensive survey of continual learning: Theory, method and application." </a:t>
            </a:r>
            <a:r>
              <a:rPr i="1" lang="en">
                <a:solidFill>
                  <a:schemeClr val="dk1"/>
                </a:solidFill>
              </a:rPr>
              <a:t>arXiv preprint arXiv:2302.00487</a:t>
            </a:r>
            <a:r>
              <a:rPr lang="en">
                <a:solidFill>
                  <a:schemeClr val="dk1"/>
                </a:solidFill>
              </a:rPr>
              <a:t> (2023).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e4d468f748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e4d468f748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Rebuffi, Sylvestre-Alvise, et al. "icarl: Incremental classifier and representation learning." </a:t>
            </a:r>
            <a:r>
              <a:rPr i="1" lang="en">
                <a:solidFill>
                  <a:schemeClr val="dk1"/>
                </a:solidFill>
              </a:rPr>
              <a:t>Proceedings of the IEEE conference on Computer Vision and Pattern Recognition</a:t>
            </a:r>
            <a:r>
              <a:rPr lang="en">
                <a:solidFill>
                  <a:schemeClr val="dk1"/>
                </a:solidFill>
              </a:rPr>
              <a:t>. 2017.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Li, Zhizhong, and Derek Hoiem. "Learning without forgetting." </a:t>
            </a:r>
            <a:r>
              <a:rPr i="1" lang="en">
                <a:solidFill>
                  <a:schemeClr val="dk1"/>
                </a:solidFill>
              </a:rPr>
              <a:t>IEEE transactions on pattern analysis and machine intelligence</a:t>
            </a:r>
            <a:r>
              <a:rPr lang="en">
                <a:solidFill>
                  <a:schemeClr val="dk1"/>
                </a:solidFill>
              </a:rPr>
              <a:t> 40.12 (2017): 2935-2947.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e4d468f748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e4d468f748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e4d3e9b83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e4d3e9b83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e4d3e9b83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e4d3e9b83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Hou, Saihui, et al. "Learning a unified classifier incrementally via rebalancing." </a:t>
            </a:r>
            <a:r>
              <a:rPr i="1" lang="en">
                <a:solidFill>
                  <a:schemeClr val="dk1"/>
                </a:solidFill>
              </a:rPr>
              <a:t>Proceedings of the IEEE/CVF conference on computer vision and pattern recognition</a:t>
            </a:r>
            <a:r>
              <a:rPr lang="en">
                <a:solidFill>
                  <a:schemeClr val="dk1"/>
                </a:solidFill>
              </a:rPr>
              <a:t>. 2019.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e4d3e9b83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e4d3e9b83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Hou, Saihui, et al. "Learning a unified classifier incrementally via rebalancing." </a:t>
            </a:r>
            <a:r>
              <a:rPr i="1" lang="en">
                <a:solidFill>
                  <a:schemeClr val="dk1"/>
                </a:solidFill>
              </a:rPr>
              <a:t>Proceedings of the IEEE/CVF conference on computer vision and pattern recognition</a:t>
            </a:r>
            <a:r>
              <a:rPr lang="en">
                <a:solidFill>
                  <a:schemeClr val="dk1"/>
                </a:solidFill>
              </a:rPr>
              <a:t>. 2019.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e4d3e9b83c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e4d3e9b83c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Hou, Saihui, et al. "Learning a unified classifier incrementally via rebalancing." </a:t>
            </a:r>
            <a:r>
              <a:rPr i="1" lang="en">
                <a:solidFill>
                  <a:schemeClr val="dk1"/>
                </a:solidFill>
              </a:rPr>
              <a:t>Proceedings of the IEEE/CVF conference on computer vision and pattern recognition</a:t>
            </a:r>
            <a:r>
              <a:rPr lang="en">
                <a:solidFill>
                  <a:schemeClr val="dk1"/>
                </a:solidFill>
              </a:rPr>
              <a:t>. 2019.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e4d3e9b83c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e4d3e9b83c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Hou, Saihui, et al. "Learning a unified classifier incrementally via rebalancing." </a:t>
            </a:r>
            <a:r>
              <a:rPr i="1" lang="en">
                <a:solidFill>
                  <a:schemeClr val="dk1"/>
                </a:solidFill>
              </a:rPr>
              <a:t>Proceedings of the IEEE/CVF conference on computer vision and pattern recognition</a:t>
            </a:r>
            <a:r>
              <a:rPr lang="en">
                <a:solidFill>
                  <a:schemeClr val="dk1"/>
                </a:solidFill>
              </a:rPr>
              <a:t>. 2019.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4d3e9b83c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4d3e9b83c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Wu, Yue, et al. "Large scale incremental learning." </a:t>
            </a:r>
            <a:r>
              <a:rPr i="1" lang="en">
                <a:solidFill>
                  <a:schemeClr val="dk1"/>
                </a:solidFill>
              </a:rPr>
              <a:t>Proceedings of the IEEE/CVF conference on computer vision and pattern recognition</a:t>
            </a:r>
            <a:r>
              <a:rPr lang="en">
                <a:solidFill>
                  <a:schemeClr val="dk1"/>
                </a:solidFill>
              </a:rPr>
              <a:t>. 2019.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e4d3e9b83c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e4d3e9b83c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e4d3e9b83c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e4d3e9b83c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e4d3e9b83c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1e4d3e9b83c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5bdb5eadc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5bdb5eadc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Prabhu, Ameya, Philip HS Torr, and Puneet K. Dokania. "Gdumb: A simple approach that questions our progress in continual learning." </a:t>
            </a:r>
            <a:r>
              <a:rPr i="1" lang="en">
                <a:solidFill>
                  <a:schemeClr val="dk1"/>
                </a:solidFill>
              </a:rPr>
              <a:t>Computer Vision–ECCV 2020: 16th European Conference, Glasgow, UK, August 23–28, 2020, Proceedings, Part II 16</a:t>
            </a:r>
            <a:r>
              <a:rPr lang="en">
                <a:solidFill>
                  <a:schemeClr val="dk1"/>
                </a:solidFill>
              </a:rPr>
              <a:t>. Springer International Publishing, 2020.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5bdb5eadc5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5bdb5eadc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5bdb5eadc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25bdb5eadc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5bdb5eadc5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5bdb5eadc5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5bdb5eadc5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5bdb5eadc5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58f16b83a8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58f16b83a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Jodelet, Quentin, Xin Liu, and Tsuyoshi Murata. "Balanced softmax cross-entropy for incremental learning with and without memory." </a:t>
            </a:r>
            <a:r>
              <a:rPr i="1" lang="en">
                <a:solidFill>
                  <a:schemeClr val="dk1"/>
                </a:solidFill>
              </a:rPr>
              <a:t>Computer Vision and Image Understanding</a:t>
            </a:r>
            <a:r>
              <a:rPr lang="en">
                <a:solidFill>
                  <a:schemeClr val="dk1"/>
                </a:solidFill>
              </a:rPr>
              <a:t> 225 (2022): 103582.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58f16b83a8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258f16b83a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58f16b83a8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58f16b83a8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58f16b83a8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258f16b83a8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58f16b83a8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258f16b83a8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58f16b83a8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258f16b83a8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Belouadah, Eden, Adrian Popescu, and Ioannis Kanellos. "A comprehensive study of class incremental learning algorithms for visual tasks." </a:t>
            </a:r>
            <a:r>
              <a:rPr i="1" lang="en">
                <a:solidFill>
                  <a:schemeClr val="dk1"/>
                </a:solidFill>
              </a:rPr>
              <a:t>Neural Networks</a:t>
            </a:r>
            <a:r>
              <a:rPr lang="en">
                <a:solidFill>
                  <a:schemeClr val="dk1"/>
                </a:solidFill>
              </a:rPr>
              <a:t> 135 (2021): 38-54.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58f16b83a8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258f16b83a8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58f16b83a8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258f16b83a8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258f16b83a8_0_3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258f16b83a8_0_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258f16b83a8_0_3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258f16b83a8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258f16b83a8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258f16b83a8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58f16b83a8_0_3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58f16b83a8_0_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Wang, Liyuan, et al. "A comprehensive survey of continual learning: Theory, method and application." </a:t>
            </a:r>
            <a:r>
              <a:rPr i="1" lang="en">
                <a:solidFill>
                  <a:schemeClr val="dk1"/>
                </a:solidFill>
              </a:rPr>
              <a:t>arXiv preprint arXiv:2302.00487</a:t>
            </a:r>
            <a:r>
              <a:rPr lang="en">
                <a:solidFill>
                  <a:schemeClr val="dk1"/>
                </a:solidFill>
              </a:rPr>
              <a:t> (2023).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258f16b83a8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258f16b83a8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Wu, Guile, Shaogang Gong, and Pan Li. "Striking a balance between stability and plasticity for class-incremental learning." </a:t>
            </a:r>
            <a:r>
              <a:rPr i="1" lang="en">
                <a:solidFill>
                  <a:schemeClr val="dk1"/>
                </a:solidFill>
              </a:rPr>
              <a:t>Proceedings of the IEEE/CVF International Conference on Computer Vision</a:t>
            </a:r>
            <a:r>
              <a:rPr lang="en">
                <a:solidFill>
                  <a:schemeClr val="dk1"/>
                </a:solidFill>
              </a:rPr>
              <a:t>. 2021.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258f16b83a8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258f16b83a8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Wu, Guile, Shaogang Gong, and Pan Li. "Striking a balance between stability and plasticity for class-incremental learning." </a:t>
            </a:r>
            <a:r>
              <a:rPr i="1" lang="en">
                <a:solidFill>
                  <a:schemeClr val="dk1"/>
                </a:solidFill>
              </a:rPr>
              <a:t>Proceedings of the IEEE/CVF International Conference on Computer Vision</a:t>
            </a:r>
            <a:r>
              <a:rPr lang="en">
                <a:solidFill>
                  <a:schemeClr val="dk1"/>
                </a:solidFill>
              </a:rPr>
              <a:t>. 2021.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258f16b83a8_0_3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258f16b83a8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Zhu, Kai, et al. "Self-sustaining representation expansion for non-exemplar class-incremental learning." </a:t>
            </a:r>
            <a:r>
              <a:rPr i="1" lang="en">
                <a:solidFill>
                  <a:schemeClr val="dk1"/>
                </a:solidFill>
              </a:rPr>
              <a:t>Proceedings of the IEEE/CVF Conference on Computer Vision and Pattern Recognition</a:t>
            </a:r>
            <a:r>
              <a:rPr lang="en">
                <a:solidFill>
                  <a:schemeClr val="dk1"/>
                </a:solidFill>
              </a:rPr>
              <a:t>. 2022.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258f16b83a8_0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258f16b83a8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258f16b83a8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258f16b83a8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Hayes, Tyler L., and Christopher Kanan. "Lifelong machine learning with deep streaming linear discriminant analysis." </a:t>
            </a:r>
            <a:r>
              <a:rPr i="1" lang="en">
                <a:solidFill>
                  <a:schemeClr val="dk1"/>
                </a:solidFill>
              </a:rPr>
              <a:t>Proceedings of the IEEE/CVF conference on computer vision and pattern recognition workshops</a:t>
            </a:r>
            <a:r>
              <a:rPr lang="en">
                <a:solidFill>
                  <a:schemeClr val="dk1"/>
                </a:solidFill>
              </a:rPr>
              <a:t>. 2020.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1e4d468f748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1e4d468f748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258f16b83a8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258f16b83a8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Petit, Grégoire, et al. "Fetril: Feature translation for exemplar-free class-incremental learning." </a:t>
            </a:r>
            <a:r>
              <a:rPr i="1" lang="en">
                <a:solidFill>
                  <a:schemeClr val="dk1"/>
                </a:solidFill>
              </a:rPr>
              <a:t>Proceedings of the IEEE/CVF Winter Conference on Applications of Computer Vision</a:t>
            </a:r>
            <a:r>
              <a:rPr lang="en">
                <a:solidFill>
                  <a:schemeClr val="dk1"/>
                </a:solidFill>
              </a:rPr>
              <a:t>. 2023.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258f16b83a8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258f16b83a8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258f16b83a8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258f16b83a8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258f16b83a8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258f16b83a8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258f16b83a8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258f16b83a8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258f16b83a8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258f16b83a8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68300" lvl="0" marL="457200" rtl="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42900" lvl="2" marL="1371600" rtl="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556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2000">
                <a:solidFill>
                  <a:schemeClr val="dk2"/>
                </a:solidFill>
              </a:defRPr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5.png"/><Relationship Id="rId8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png"/><Relationship Id="rId4" Type="http://schemas.openxmlformats.org/officeDocument/2006/relationships/image" Target="../media/image3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8.png"/><Relationship Id="rId4" Type="http://schemas.openxmlformats.org/officeDocument/2006/relationships/image" Target="../media/image4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0.png"/><Relationship Id="rId4" Type="http://schemas.openxmlformats.org/officeDocument/2006/relationships/image" Target="../media/image3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1.png"/><Relationship Id="rId4" Type="http://schemas.openxmlformats.org/officeDocument/2006/relationships/image" Target="../media/image4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9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rgbClr val="666666"/>
                </a:solidFill>
              </a:rPr>
              <a:t>Continual Learning for Image Classification</a:t>
            </a:r>
            <a:endParaRPr sz="4200">
              <a:solidFill>
                <a:srgbClr val="66666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Course 3: Methods</a:t>
            </a:r>
            <a:endParaRPr sz="4200"/>
          </a:p>
        </p:txBody>
      </p:sp>
      <p:sp>
        <p:nvSpPr>
          <p:cNvPr id="100" name="Google Shape;100;p25"/>
          <p:cNvSpPr txBox="1"/>
          <p:nvPr>
            <p:ph idx="1" type="subTitle"/>
          </p:nvPr>
        </p:nvSpPr>
        <p:spPr>
          <a:xfrm>
            <a:off x="311700" y="2834125"/>
            <a:ext cx="8520600" cy="13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Adrian Popescu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adrian.popescu@cea.fr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</a:t>
            </a:r>
            <a:endParaRPr/>
          </a:p>
        </p:txBody>
      </p:sp>
      <p:sp>
        <p:nvSpPr>
          <p:cNvPr id="106" name="Google Shape;106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Exemplar-based continual learning (EBCIL)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Exemplar-free continual learning (EFCIL)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7"/>
          <p:cNvSpPr txBox="1"/>
          <p:nvPr>
            <p:ph type="title"/>
          </p:nvPr>
        </p:nvSpPr>
        <p:spPr>
          <a:xfrm>
            <a:off x="311700" y="2045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/>
              <a:t>Exemplar-based continual learning</a:t>
            </a:r>
            <a:endParaRPr sz="362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Generic continual learning framework</a:t>
            </a:r>
            <a:endParaRPr/>
          </a:p>
        </p:txBody>
      </p:sp>
      <p:pic>
        <p:nvPicPr>
          <p:cNvPr id="117" name="Google Shape;11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1170125"/>
            <a:ext cx="7348726" cy="3895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iCaRL </a:t>
            </a:r>
            <a:r>
              <a:rPr lang="en" sz="2200"/>
              <a:t>(Rebuffi et al, 2017)</a:t>
            </a:r>
            <a:r>
              <a:rPr lang="en"/>
              <a:t> </a:t>
            </a:r>
            <a:endParaRPr/>
          </a:p>
        </p:txBody>
      </p:sp>
      <p:sp>
        <p:nvSpPr>
          <p:cNvPr id="123" name="Google Shape;123;p29"/>
          <p:cNvSpPr txBox="1"/>
          <p:nvPr>
            <p:ph idx="1" type="body"/>
          </p:nvPr>
        </p:nvSpPr>
        <p:spPr>
          <a:xfrm>
            <a:off x="311700" y="1152475"/>
            <a:ext cx="4260300" cy="38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Very influential CIL method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Memory buffer to counter catastrophic forgetting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Adapts learning without forgetting to a CIL context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Fine tuning with distillation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Iterative distillation to pass past knowledge to the current model</a:t>
            </a:r>
            <a:endParaRPr/>
          </a:p>
        </p:txBody>
      </p:sp>
      <p:pic>
        <p:nvPicPr>
          <p:cNvPr id="124" name="Google Shape;12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8900" y="483575"/>
            <a:ext cx="4164249" cy="4491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iCaRL </a:t>
            </a:r>
            <a:r>
              <a:rPr lang="en" sz="2200"/>
              <a:t>(Rebuffi et al, 2017)</a:t>
            </a:r>
            <a:endParaRPr/>
          </a:p>
        </p:txBody>
      </p:sp>
      <p:sp>
        <p:nvSpPr>
          <p:cNvPr id="130" name="Google Shape;130;p30"/>
          <p:cNvSpPr txBox="1"/>
          <p:nvPr>
            <p:ph idx="1" type="body"/>
          </p:nvPr>
        </p:nvSpPr>
        <p:spPr>
          <a:xfrm>
            <a:off x="311700" y="1152475"/>
            <a:ext cx="8760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Uses a nearest class mean classifier to counter imbalance between past and new classes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Applicable to exemplar-based and exemplar free class-incremental learning (EBCIL and EFCIL)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Attention given to the selection of exemplars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Efficiency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training process is long since all layers of the model are tuned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complete formulation requires the storage of exemplars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iCaRL evaluation </a:t>
            </a:r>
            <a:r>
              <a:rPr lang="en" sz="2200"/>
              <a:t>(Rebuffi et al, 2017)</a:t>
            </a:r>
            <a:endParaRPr/>
          </a:p>
        </p:txBody>
      </p:sp>
      <p:sp>
        <p:nvSpPr>
          <p:cNvPr id="136" name="Google Shape;136;p31"/>
          <p:cNvSpPr txBox="1"/>
          <p:nvPr>
            <p:ph idx="1" type="body"/>
          </p:nvPr>
        </p:nvSpPr>
        <p:spPr>
          <a:xfrm>
            <a:off x="311700" y="1152475"/>
            <a:ext cx="8367900" cy="169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5782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Tests on three datasets, with up to 1000 classes</a:t>
            </a:r>
            <a:endParaRPr/>
          </a:p>
          <a:p>
            <a:pPr indent="-35782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ResNet-18 backbone</a:t>
            </a:r>
            <a:endParaRPr/>
          </a:p>
          <a:p>
            <a:pPr indent="-35782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 single data stream structure</a:t>
            </a:r>
            <a:endParaRPr/>
          </a:p>
          <a:p>
            <a:pPr indent="-35782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Good performance w.r.t. baselines</a:t>
            </a:r>
            <a:endParaRPr/>
          </a:p>
          <a:p>
            <a:pPr indent="-35782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Evaluation is unfair - see next course for details</a:t>
            </a:r>
            <a:endParaRPr/>
          </a:p>
        </p:txBody>
      </p:sp>
      <p:pic>
        <p:nvPicPr>
          <p:cNvPr id="137" name="Google Shape;13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625" y="2767825"/>
            <a:ext cx="7677150" cy="230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LUCIR (Hou et al, 2019)</a:t>
            </a:r>
            <a:endParaRPr/>
          </a:p>
        </p:txBody>
      </p:sp>
      <p:sp>
        <p:nvSpPr>
          <p:cNvPr id="143" name="Google Shape;143;p32"/>
          <p:cNvSpPr txBox="1"/>
          <p:nvPr>
            <p:ph idx="1" type="body"/>
          </p:nvPr>
        </p:nvSpPr>
        <p:spPr>
          <a:xfrm>
            <a:off x="311700" y="1152475"/>
            <a:ext cx="85641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Inspired by iCaRL in terms of CL setting and hypotheses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Refined formulation of the loss to ensure a better balance between stability and plasticity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End-to-end approach since imbalance is handled by the CNN classifier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4" name="Google Shape;14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3550" y="2838075"/>
            <a:ext cx="6169450" cy="220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LUCIR (Hou et al, 2019)</a:t>
            </a:r>
            <a:endParaRPr/>
          </a:p>
        </p:txBody>
      </p:sp>
      <p:pic>
        <p:nvPicPr>
          <p:cNvPr id="150" name="Google Shape;15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2500" y="910375"/>
            <a:ext cx="3809799" cy="4233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9000" y="3535262"/>
            <a:ext cx="4536350" cy="61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25200" y="0"/>
            <a:ext cx="2591875" cy="7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275" y="2674627"/>
            <a:ext cx="2256441" cy="7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0254" y="4422421"/>
            <a:ext cx="420210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00400" y="2770773"/>
            <a:ext cx="2469698" cy="49556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33"/>
          <p:cNvCxnSpPr>
            <a:stCxn id="154" idx="3"/>
          </p:cNvCxnSpPr>
          <p:nvPr/>
        </p:nvCxnSpPr>
        <p:spPr>
          <a:xfrm flipH="1" rot="10800000">
            <a:off x="4422354" y="3976171"/>
            <a:ext cx="1183800" cy="73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7" name="Google Shape;157;p33"/>
          <p:cNvCxnSpPr>
            <a:stCxn id="155" idx="3"/>
          </p:cNvCxnSpPr>
          <p:nvPr/>
        </p:nvCxnSpPr>
        <p:spPr>
          <a:xfrm flipH="1" rot="10800000">
            <a:off x="4870098" y="2705955"/>
            <a:ext cx="422400" cy="31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8" name="Google Shape;158;p33"/>
          <p:cNvCxnSpPr>
            <a:stCxn id="152" idx="2"/>
          </p:cNvCxnSpPr>
          <p:nvPr/>
        </p:nvCxnSpPr>
        <p:spPr>
          <a:xfrm>
            <a:off x="6921137" y="700275"/>
            <a:ext cx="801900" cy="366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9" name="Google Shape;159;p33"/>
          <p:cNvCxnSpPr>
            <a:endCxn id="151" idx="0"/>
          </p:cNvCxnSpPr>
          <p:nvPr/>
        </p:nvCxnSpPr>
        <p:spPr>
          <a:xfrm flipH="1">
            <a:off x="2417175" y="3164162"/>
            <a:ext cx="154500" cy="3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0" name="Google Shape;160;p33"/>
          <p:cNvCxnSpPr/>
          <p:nvPr/>
        </p:nvCxnSpPr>
        <p:spPr>
          <a:xfrm flipH="1" rot="10800000">
            <a:off x="541025" y="4073625"/>
            <a:ext cx="2791200" cy="525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1" name="Google Shape;161;p33"/>
          <p:cNvCxnSpPr/>
          <p:nvPr/>
        </p:nvCxnSpPr>
        <p:spPr>
          <a:xfrm>
            <a:off x="431300" y="3179750"/>
            <a:ext cx="891600" cy="42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2" name="Google Shape;162;p33"/>
          <p:cNvSpPr txBox="1"/>
          <p:nvPr>
            <p:ph idx="1" type="body"/>
          </p:nvPr>
        </p:nvSpPr>
        <p:spPr>
          <a:xfrm>
            <a:off x="311700" y="1152475"/>
            <a:ext cx="5019900" cy="136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5782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Handles both forgetting and inter-class separation</a:t>
            </a:r>
            <a:endParaRPr/>
          </a:p>
          <a:p>
            <a:pPr indent="-35782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Focused on the embeddings space </a:t>
            </a:r>
            <a:r>
              <a:rPr lang="en"/>
              <a:t>instead</a:t>
            </a:r>
            <a:r>
              <a:rPr lang="en"/>
              <a:t> of the outputs space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LUCIR Evaluation (Hou et al, 2019)</a:t>
            </a:r>
            <a:endParaRPr/>
          </a:p>
        </p:txBody>
      </p:sp>
      <p:sp>
        <p:nvSpPr>
          <p:cNvPr id="168" name="Google Shape;168;p34"/>
          <p:cNvSpPr txBox="1"/>
          <p:nvPr>
            <p:ph idx="1" type="body"/>
          </p:nvPr>
        </p:nvSpPr>
        <p:spPr>
          <a:xfrm>
            <a:off x="311700" y="1152475"/>
            <a:ext cx="8564100" cy="189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Scenario similar to iCaRL, but: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 Half of the classes initially and the memory is bounded locally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Large gains compared to iCaRL, particularly for 1000 classes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method works well with half of the classes initially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gain w.r.t. iCaRL is lower if classes are distributed evenly</a:t>
            </a:r>
            <a:endParaRPr/>
          </a:p>
        </p:txBody>
      </p:sp>
      <p:pic>
        <p:nvPicPr>
          <p:cNvPr id="169" name="Google Shape;16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50" y="3085581"/>
            <a:ext cx="9144000" cy="2014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LUCIR Evaluation (Hou et al, 2019)</a:t>
            </a:r>
            <a:endParaRPr/>
          </a:p>
        </p:txBody>
      </p:sp>
      <p:sp>
        <p:nvSpPr>
          <p:cNvPr id="175" name="Google Shape;175;p35"/>
          <p:cNvSpPr txBox="1"/>
          <p:nvPr>
            <p:ph idx="1" type="body"/>
          </p:nvPr>
        </p:nvSpPr>
        <p:spPr>
          <a:xfrm>
            <a:off x="311700" y="1152475"/>
            <a:ext cx="5474700" cy="249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Ablation study - important in order to assess the contribution of each component of the proposed approach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Most of the gain is brought by cosine normalization and embedding-based distillation</a:t>
            </a:r>
            <a:endParaRPr/>
          </a:p>
        </p:txBody>
      </p:sp>
      <p:sp>
        <p:nvSpPr>
          <p:cNvPr id="176" name="Google Shape;176;p35"/>
          <p:cNvSpPr txBox="1"/>
          <p:nvPr>
            <p:ph idx="1" type="body"/>
          </p:nvPr>
        </p:nvSpPr>
        <p:spPr>
          <a:xfrm>
            <a:off x="311700" y="3438475"/>
            <a:ext cx="5231700" cy="13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Memory buffer ablation - good performance obtained starting from 10 samples per class</a:t>
            </a:r>
            <a:endParaRPr/>
          </a:p>
        </p:txBody>
      </p:sp>
      <p:pic>
        <p:nvPicPr>
          <p:cNvPr id="177" name="Google Shape;17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3175" y="285125"/>
            <a:ext cx="2971800" cy="268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6575" y="2497825"/>
            <a:ext cx="2842825" cy="256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8650" y="17425"/>
            <a:ext cx="4764400" cy="209117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BiC </a:t>
            </a:r>
            <a:r>
              <a:rPr lang="en" sz="2200"/>
              <a:t>(Wu et al, 2019)</a:t>
            </a:r>
            <a:endParaRPr sz="2200"/>
          </a:p>
        </p:txBody>
      </p:sp>
      <p:sp>
        <p:nvSpPr>
          <p:cNvPr id="185" name="Google Shape;185;p36"/>
          <p:cNvSpPr txBox="1"/>
          <p:nvPr>
            <p:ph idx="1" type="body"/>
          </p:nvPr>
        </p:nvSpPr>
        <p:spPr>
          <a:xfrm>
            <a:off x="311700" y="1152475"/>
            <a:ext cx="4918200" cy="131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Also inspired by iCaRL but adds a bias correction layer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Requires a memory buffer</a:t>
            </a:r>
            <a:endParaRPr/>
          </a:p>
        </p:txBody>
      </p:sp>
      <p:pic>
        <p:nvPicPr>
          <p:cNvPr id="186" name="Google Shape;18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2901" y="2465550"/>
            <a:ext cx="2687299" cy="229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6"/>
          <p:cNvSpPr txBox="1"/>
          <p:nvPr/>
        </p:nvSpPr>
        <p:spPr>
          <a:xfrm>
            <a:off x="6034175" y="4701850"/>
            <a:ext cx="24933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CIFAR-100 5x20 classes</a:t>
            </a:r>
            <a:endParaRPr sz="1600"/>
          </a:p>
        </p:txBody>
      </p:sp>
      <p:sp>
        <p:nvSpPr>
          <p:cNvPr id="188" name="Google Shape;188;p36"/>
          <p:cNvSpPr txBox="1"/>
          <p:nvPr>
            <p:ph idx="1" type="body"/>
          </p:nvPr>
        </p:nvSpPr>
        <p:spPr>
          <a:xfrm>
            <a:off x="311700" y="2295475"/>
            <a:ext cx="5247300" cy="27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Interesting diagnosis of the classification layer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Upper bound: standard training 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Lower bound: no bias removal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Results close to those of training the </a:t>
            </a:r>
            <a:r>
              <a:rPr lang="en"/>
              <a:t>classification</a:t>
            </a:r>
            <a:r>
              <a:rPr lang="en"/>
              <a:t> layer with all data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7850" y="20025"/>
            <a:ext cx="4367199" cy="216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BiC </a:t>
            </a:r>
            <a:r>
              <a:rPr lang="en" sz="2200"/>
              <a:t>(Wu et al, 2019)</a:t>
            </a:r>
            <a:endParaRPr/>
          </a:p>
        </p:txBody>
      </p:sp>
      <p:sp>
        <p:nvSpPr>
          <p:cNvPr id="195" name="Google Shape;195;p37"/>
          <p:cNvSpPr txBox="1"/>
          <p:nvPr>
            <p:ph idx="1" type="body"/>
          </p:nvPr>
        </p:nvSpPr>
        <p:spPr>
          <a:xfrm>
            <a:off x="311700" y="1152475"/>
            <a:ext cx="4878900" cy="14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-35782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Combined loss using cross entropy and distillation in the output space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37"/>
          <p:cNvSpPr txBox="1"/>
          <p:nvPr>
            <p:ph idx="1" type="body"/>
          </p:nvPr>
        </p:nvSpPr>
        <p:spPr>
          <a:xfrm>
            <a:off x="311700" y="2257550"/>
            <a:ext cx="8520600" cy="26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Narrow distribution of past classes in the feature space due to imbalance -&gt; bias toward new classes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Use of a validation set to reduce the bias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Parameters are learned to reduce prediction scores for new classes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Simple yet effective method</a:t>
            </a:r>
            <a:endParaRPr/>
          </a:p>
        </p:txBody>
      </p:sp>
      <p:pic>
        <p:nvPicPr>
          <p:cNvPr id="197" name="Google Shape;197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6975" y="3907248"/>
            <a:ext cx="4332300" cy="102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BiC evaluation </a:t>
            </a:r>
            <a:r>
              <a:rPr lang="en" sz="2200"/>
              <a:t>(Wu et al, 2019)</a:t>
            </a:r>
            <a:endParaRPr/>
          </a:p>
        </p:txBody>
      </p:sp>
      <p:sp>
        <p:nvSpPr>
          <p:cNvPr id="203" name="Google Shape;203;p38"/>
          <p:cNvSpPr txBox="1"/>
          <p:nvPr>
            <p:ph idx="1" type="body"/>
          </p:nvPr>
        </p:nvSpPr>
        <p:spPr>
          <a:xfrm>
            <a:off x="311700" y="1114550"/>
            <a:ext cx="6564600" cy="38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Evaluation setting inspired from iCaRL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Tests with up to 10,000 classes 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Useful to demonstrate scalability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Performance largely improved compared to iCaRL and EEIL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accuracy gap increases toward the end of the CL process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Limitation: not usable without memory since a exemplars of past classes are required</a:t>
            </a:r>
            <a:endParaRPr/>
          </a:p>
        </p:txBody>
      </p:sp>
      <p:pic>
        <p:nvPicPr>
          <p:cNvPr id="204" name="Google Shape;20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4050" y="104725"/>
            <a:ext cx="2510750" cy="254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9450" y="2467880"/>
            <a:ext cx="2510750" cy="2545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BiC evaluation </a:t>
            </a:r>
            <a:r>
              <a:rPr lang="en" sz="2200"/>
              <a:t>(Wu et al, 2019)</a:t>
            </a:r>
            <a:endParaRPr/>
          </a:p>
        </p:txBody>
      </p:sp>
      <p:sp>
        <p:nvSpPr>
          <p:cNvPr id="211" name="Google Shape;211;p39"/>
          <p:cNvSpPr txBox="1"/>
          <p:nvPr>
            <p:ph idx="1" type="body"/>
          </p:nvPr>
        </p:nvSpPr>
        <p:spPr>
          <a:xfrm>
            <a:off x="311700" y="1114550"/>
            <a:ext cx="6047100" cy="38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Results at small scale (100 classes)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Performance of baselines is much closer to that of BiC compared to 1,000 and 10,000 classes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gaps are different for the two datasets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Takeaways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scale of evaluation datasets matters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evaluation on different datasets is important</a:t>
            </a:r>
            <a:endParaRPr/>
          </a:p>
        </p:txBody>
      </p:sp>
      <p:pic>
        <p:nvPicPr>
          <p:cNvPr id="212" name="Google Shape;21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0560" y="152400"/>
            <a:ext cx="253679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6000" y="2800350"/>
            <a:ext cx="2318036" cy="22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9"/>
          <p:cNvSpPr txBox="1"/>
          <p:nvPr/>
        </p:nvSpPr>
        <p:spPr>
          <a:xfrm>
            <a:off x="7304350" y="2662275"/>
            <a:ext cx="1380000" cy="2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CIFAR-100</a:t>
            </a:r>
            <a:endParaRPr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6975" y="73575"/>
            <a:ext cx="3627200" cy="301072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GDumb</a:t>
            </a:r>
            <a:r>
              <a:rPr lang="en" sz="2200"/>
              <a:t> (Prabhu et al, 2020)</a:t>
            </a:r>
            <a:endParaRPr sz="2200"/>
          </a:p>
        </p:txBody>
      </p:sp>
      <p:sp>
        <p:nvSpPr>
          <p:cNvPr id="221" name="Google Shape;221;p40"/>
          <p:cNvSpPr txBox="1"/>
          <p:nvPr>
            <p:ph idx="1" type="body"/>
          </p:nvPr>
        </p:nvSpPr>
        <p:spPr>
          <a:xfrm>
            <a:off x="311700" y="1152475"/>
            <a:ext cx="5660100" cy="168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Generic approach 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Doable with any data stream structure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R</a:t>
            </a:r>
            <a:r>
              <a:rPr lang="en"/>
              <a:t>equires a memory of the past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Performs batch training</a:t>
            </a:r>
            <a:endParaRPr/>
          </a:p>
        </p:txBody>
      </p:sp>
      <p:sp>
        <p:nvSpPr>
          <p:cNvPr id="222" name="Google Shape;222;p40"/>
          <p:cNvSpPr txBox="1"/>
          <p:nvPr>
            <p:ph idx="1" type="body"/>
          </p:nvPr>
        </p:nvSpPr>
        <p:spPr>
          <a:xfrm>
            <a:off x="311700" y="2905075"/>
            <a:ext cx="8421300" cy="168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Greedy Sampler and Dumb Learner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Selects samples so a to have balance samples across classes 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Trains each model from scratch - no fine tuning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Inference can be done with or without task IDs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GDumb experiments</a:t>
            </a:r>
            <a:endParaRPr/>
          </a:p>
        </p:txBody>
      </p:sp>
      <p:pic>
        <p:nvPicPr>
          <p:cNvPr id="228" name="Google Shape;22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0025" y="742400"/>
            <a:ext cx="5721750" cy="4324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41"/>
          <p:cNvSpPr/>
          <p:nvPr/>
        </p:nvSpPr>
        <p:spPr>
          <a:xfrm>
            <a:off x="662825" y="1134425"/>
            <a:ext cx="2844300" cy="873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Online class-based CL</a:t>
            </a:r>
            <a:endParaRPr sz="1800"/>
          </a:p>
        </p:txBody>
      </p:sp>
      <p:sp>
        <p:nvSpPr>
          <p:cNvPr id="230" name="Google Shape;230;p41"/>
          <p:cNvSpPr/>
          <p:nvPr/>
        </p:nvSpPr>
        <p:spPr>
          <a:xfrm>
            <a:off x="662700" y="2048825"/>
            <a:ext cx="2844300" cy="797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Offline</a:t>
            </a:r>
            <a:r>
              <a:rPr lang="en" sz="1800">
                <a:solidFill>
                  <a:schemeClr val="dk1"/>
                </a:solidFill>
              </a:rPr>
              <a:t> class-based CL</a:t>
            </a:r>
            <a:endParaRPr sz="1800"/>
          </a:p>
        </p:txBody>
      </p:sp>
      <p:sp>
        <p:nvSpPr>
          <p:cNvPr id="231" name="Google Shape;231;p41"/>
          <p:cNvSpPr/>
          <p:nvPr/>
        </p:nvSpPr>
        <p:spPr>
          <a:xfrm>
            <a:off x="662700" y="2887625"/>
            <a:ext cx="2844300" cy="375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Offline task-based CL</a:t>
            </a:r>
            <a:endParaRPr sz="1800"/>
          </a:p>
        </p:txBody>
      </p:sp>
      <p:sp>
        <p:nvSpPr>
          <p:cNvPr id="232" name="Google Shape;232;p41"/>
          <p:cNvSpPr/>
          <p:nvPr/>
        </p:nvSpPr>
        <p:spPr>
          <a:xfrm>
            <a:off x="662700" y="3305675"/>
            <a:ext cx="2844300" cy="300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Online</a:t>
            </a:r>
            <a:r>
              <a:rPr lang="en" sz="1800">
                <a:solidFill>
                  <a:schemeClr val="dk1"/>
                </a:solidFill>
              </a:rPr>
              <a:t> task-based CL</a:t>
            </a:r>
            <a:endParaRPr sz="1800"/>
          </a:p>
        </p:txBody>
      </p:sp>
      <p:sp>
        <p:nvSpPr>
          <p:cNvPr id="233" name="Google Shape;233;p41"/>
          <p:cNvSpPr/>
          <p:nvPr/>
        </p:nvSpPr>
        <p:spPr>
          <a:xfrm>
            <a:off x="662700" y="3649025"/>
            <a:ext cx="2844300" cy="300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Online class-based CL</a:t>
            </a:r>
            <a:endParaRPr sz="1800"/>
          </a:p>
        </p:txBody>
      </p:sp>
      <p:sp>
        <p:nvSpPr>
          <p:cNvPr id="234" name="Google Shape;234;p41"/>
          <p:cNvSpPr/>
          <p:nvPr/>
        </p:nvSpPr>
        <p:spPr>
          <a:xfrm>
            <a:off x="8677725" y="1239400"/>
            <a:ext cx="213000" cy="24096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GDumb  for online class-based CL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1" name="Google Shape;24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1025" y="1111274"/>
            <a:ext cx="6729050" cy="352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GDumb  for offline class-based CL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925" y="1271588"/>
            <a:ext cx="7296150" cy="381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GDumb  for offline and online task-based CL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55" name="Google Shape;25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7791" y="1017725"/>
            <a:ext cx="6178382" cy="393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BSIL </a:t>
            </a:r>
            <a:r>
              <a:rPr lang="en" sz="2200"/>
              <a:t>(Jodelet et al, 2022)</a:t>
            </a:r>
            <a:endParaRPr sz="2200"/>
          </a:p>
        </p:txBody>
      </p:sp>
      <p:sp>
        <p:nvSpPr>
          <p:cNvPr id="261" name="Google Shape;261;p45"/>
          <p:cNvSpPr txBox="1"/>
          <p:nvPr>
            <p:ph idx="1" type="body"/>
          </p:nvPr>
        </p:nvSpPr>
        <p:spPr>
          <a:xfrm>
            <a:off x="311700" y="1152475"/>
            <a:ext cx="5757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Focuses on bias correction by modifying the softmax computation 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Inspired by work on </a:t>
            </a:r>
            <a:r>
              <a:rPr lang="en"/>
              <a:t>imbalanced learning for long tail class recognition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Usable with and without memory buffer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proposed component can be plugged in different existing methods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Reduces the overall classification bias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Favors past classes over new ones </a:t>
            </a:r>
            <a:endParaRPr/>
          </a:p>
        </p:txBody>
      </p:sp>
      <p:pic>
        <p:nvPicPr>
          <p:cNvPr id="262" name="Google Shape;26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3875" y="201700"/>
            <a:ext cx="2250225" cy="468389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45"/>
          <p:cNvSpPr txBox="1"/>
          <p:nvPr/>
        </p:nvSpPr>
        <p:spPr>
          <a:xfrm>
            <a:off x="6488925" y="4758925"/>
            <a:ext cx="2746200" cy="2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ImageNet-100 50 + 5x10 steps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BSIL with memory buffer</a:t>
            </a:r>
            <a:endParaRPr/>
          </a:p>
        </p:txBody>
      </p:sp>
      <p:pic>
        <p:nvPicPr>
          <p:cNvPr id="269" name="Google Shape;26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3775" y="1793363"/>
            <a:ext cx="4724400" cy="866775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46"/>
          <p:cNvSpPr txBox="1"/>
          <p:nvPr/>
        </p:nvSpPr>
        <p:spPr>
          <a:xfrm>
            <a:off x="5621450" y="949575"/>
            <a:ext cx="1207500" cy="6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Control of 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imbalance </a:t>
            </a:r>
            <a:endParaRPr sz="1700"/>
          </a:p>
        </p:txBody>
      </p:sp>
      <p:sp>
        <p:nvSpPr>
          <p:cNvPr id="271" name="Google Shape;271;p46"/>
          <p:cNvSpPr txBox="1"/>
          <p:nvPr/>
        </p:nvSpPr>
        <p:spPr>
          <a:xfrm>
            <a:off x="6916150" y="949575"/>
            <a:ext cx="1913100" cy="6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Control of past class importance </a:t>
            </a:r>
            <a:endParaRPr sz="1700"/>
          </a:p>
        </p:txBody>
      </p:sp>
      <p:cxnSp>
        <p:nvCxnSpPr>
          <p:cNvPr id="272" name="Google Shape;272;p46"/>
          <p:cNvCxnSpPr>
            <a:stCxn id="270" idx="2"/>
          </p:cNvCxnSpPr>
          <p:nvPr/>
        </p:nvCxnSpPr>
        <p:spPr>
          <a:xfrm>
            <a:off x="6225200" y="1581375"/>
            <a:ext cx="501600" cy="51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3" name="Google Shape;273;p46"/>
          <p:cNvCxnSpPr>
            <a:stCxn id="271" idx="2"/>
          </p:cNvCxnSpPr>
          <p:nvPr/>
        </p:nvCxnSpPr>
        <p:spPr>
          <a:xfrm flipH="1">
            <a:off x="7354000" y="1581375"/>
            <a:ext cx="518700" cy="34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74" name="Google Shape;274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3775" y="2846124"/>
            <a:ext cx="2497775" cy="72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8150" y="3836950"/>
            <a:ext cx="2133600" cy="600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6" name="Google Shape;276;p46"/>
          <p:cNvCxnSpPr/>
          <p:nvPr/>
        </p:nvCxnSpPr>
        <p:spPr>
          <a:xfrm flipH="1">
            <a:off x="4515725" y="2407950"/>
            <a:ext cx="7800" cy="556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7" name="Google Shape;277;p46"/>
          <p:cNvSpPr txBox="1"/>
          <p:nvPr/>
        </p:nvSpPr>
        <p:spPr>
          <a:xfrm>
            <a:off x="4097450" y="949575"/>
            <a:ext cx="1207500" cy="6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Modified softmax</a:t>
            </a:r>
            <a:r>
              <a:rPr lang="en" sz="1700"/>
              <a:t> </a:t>
            </a:r>
            <a:endParaRPr sz="1700"/>
          </a:p>
        </p:txBody>
      </p:sp>
      <p:cxnSp>
        <p:nvCxnSpPr>
          <p:cNvPr id="278" name="Google Shape;278;p46"/>
          <p:cNvCxnSpPr/>
          <p:nvPr/>
        </p:nvCxnSpPr>
        <p:spPr>
          <a:xfrm>
            <a:off x="4521425" y="1593225"/>
            <a:ext cx="4200" cy="48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9" name="Google Shape;279;p46"/>
          <p:cNvCxnSpPr/>
          <p:nvPr/>
        </p:nvCxnSpPr>
        <p:spPr>
          <a:xfrm rot="10800000">
            <a:off x="6769350" y="3216750"/>
            <a:ext cx="592500" cy="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0" name="Google Shape;280;p46"/>
          <p:cNvSpPr txBox="1"/>
          <p:nvPr/>
        </p:nvSpPr>
        <p:spPr>
          <a:xfrm>
            <a:off x="7450250" y="2930775"/>
            <a:ext cx="1207500" cy="6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Distillation loss</a:t>
            </a:r>
            <a:r>
              <a:rPr lang="en" sz="1700"/>
              <a:t> </a:t>
            </a:r>
            <a:endParaRPr sz="1700"/>
          </a:p>
        </p:txBody>
      </p:sp>
      <p:cxnSp>
        <p:nvCxnSpPr>
          <p:cNvPr id="281" name="Google Shape;281;p46"/>
          <p:cNvCxnSpPr/>
          <p:nvPr/>
        </p:nvCxnSpPr>
        <p:spPr>
          <a:xfrm rot="10800000">
            <a:off x="6769350" y="4131150"/>
            <a:ext cx="592500" cy="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2" name="Google Shape;282;p46"/>
          <p:cNvSpPr txBox="1"/>
          <p:nvPr/>
        </p:nvSpPr>
        <p:spPr>
          <a:xfrm>
            <a:off x="7450250" y="3921375"/>
            <a:ext cx="12075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Total</a:t>
            </a:r>
            <a:r>
              <a:rPr lang="en" sz="1700"/>
              <a:t> loss </a:t>
            </a:r>
            <a:endParaRPr sz="1700"/>
          </a:p>
        </p:txBody>
      </p:sp>
      <p:cxnSp>
        <p:nvCxnSpPr>
          <p:cNvPr id="283" name="Google Shape;283;p46"/>
          <p:cNvCxnSpPr/>
          <p:nvPr/>
        </p:nvCxnSpPr>
        <p:spPr>
          <a:xfrm flipH="1">
            <a:off x="4515725" y="3398550"/>
            <a:ext cx="7800" cy="556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4" name="Google Shape;284;p46"/>
          <p:cNvSpPr txBox="1"/>
          <p:nvPr/>
        </p:nvSpPr>
        <p:spPr>
          <a:xfrm>
            <a:off x="4401550" y="4454775"/>
            <a:ext cx="2133600" cy="6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Control of distillation importance </a:t>
            </a:r>
            <a:endParaRPr sz="1700"/>
          </a:p>
        </p:txBody>
      </p:sp>
      <p:cxnSp>
        <p:nvCxnSpPr>
          <p:cNvPr id="285" name="Google Shape;285;p46"/>
          <p:cNvCxnSpPr/>
          <p:nvPr/>
        </p:nvCxnSpPr>
        <p:spPr>
          <a:xfrm rot="10800000">
            <a:off x="4837175" y="4281775"/>
            <a:ext cx="2400" cy="30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6" name="Google Shape;286;p46"/>
          <p:cNvSpPr txBox="1"/>
          <p:nvPr>
            <p:ph idx="1" type="body"/>
          </p:nvPr>
        </p:nvSpPr>
        <p:spPr>
          <a:xfrm>
            <a:off x="311700" y="1152475"/>
            <a:ext cx="36321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Elegant formulation of the loss function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Fine grained control of the importance of past classes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Meta-learning to obtain an optimal value of </a:t>
            </a:r>
            <a:r>
              <a:rPr i="1" lang="en"/>
              <a:t>ɑ</a:t>
            </a:r>
            <a:r>
              <a:rPr lang="en"/>
              <a:t> </a:t>
            </a:r>
            <a:r>
              <a:rPr lang="en"/>
              <a:t> 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Learned jointly during the training of the neural network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7"/>
          <p:cNvSpPr txBox="1"/>
          <p:nvPr>
            <p:ph type="title"/>
          </p:nvPr>
        </p:nvSpPr>
        <p:spPr>
          <a:xfrm>
            <a:off x="311700" y="445025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BSIL without memory buffer</a:t>
            </a:r>
            <a:endParaRPr/>
          </a:p>
        </p:txBody>
      </p:sp>
      <p:sp>
        <p:nvSpPr>
          <p:cNvPr id="292" name="Google Shape;292;p47"/>
          <p:cNvSpPr txBox="1"/>
          <p:nvPr>
            <p:ph idx="1" type="body"/>
          </p:nvPr>
        </p:nvSpPr>
        <p:spPr>
          <a:xfrm>
            <a:off x="311700" y="1152475"/>
            <a:ext cx="4369200" cy="352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Adaptation of the method for a CL scenario without exemplars of the past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Simple solution which uses a constant to simulate their presence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Gives high importance to past classes to ensure stability</a:t>
            </a:r>
            <a:endParaRPr/>
          </a:p>
        </p:txBody>
      </p:sp>
      <p:pic>
        <p:nvPicPr>
          <p:cNvPr id="293" name="Google Shape;29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1625" y="2694125"/>
            <a:ext cx="4316175" cy="876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4400" y="1183774"/>
            <a:ext cx="4316175" cy="791879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7"/>
          <p:cNvSpPr txBox="1"/>
          <p:nvPr/>
        </p:nvSpPr>
        <p:spPr>
          <a:xfrm>
            <a:off x="7581975" y="1183775"/>
            <a:ext cx="415500" cy="3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0000"/>
                </a:solidFill>
              </a:rPr>
              <a:t>X</a:t>
            </a:r>
            <a:endParaRPr sz="2000">
              <a:solidFill>
                <a:srgbClr val="FF0000"/>
              </a:solidFill>
            </a:endParaRPr>
          </a:p>
        </p:txBody>
      </p:sp>
      <p:sp>
        <p:nvSpPr>
          <p:cNvPr id="296" name="Google Shape;296;p47"/>
          <p:cNvSpPr/>
          <p:nvPr/>
        </p:nvSpPr>
        <p:spPr>
          <a:xfrm>
            <a:off x="7636875" y="2828150"/>
            <a:ext cx="290100" cy="305700"/>
          </a:xfrm>
          <a:prstGeom prst="ellipse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97" name="Google Shape;297;p47"/>
          <p:cNvCxnSpPr>
            <a:stCxn id="298" idx="0"/>
          </p:cNvCxnSpPr>
          <p:nvPr/>
        </p:nvCxnSpPr>
        <p:spPr>
          <a:xfrm flipH="1" rot="10800000">
            <a:off x="7158150" y="3133850"/>
            <a:ext cx="553800" cy="63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8" name="Google Shape;298;p47"/>
          <p:cNvSpPr txBox="1"/>
          <p:nvPr/>
        </p:nvSpPr>
        <p:spPr>
          <a:xfrm>
            <a:off x="5935200" y="3773450"/>
            <a:ext cx="2445900" cy="6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Small positive number to be selected</a:t>
            </a:r>
            <a:endParaRPr sz="1700"/>
          </a:p>
        </p:txBody>
      </p:sp>
      <p:sp>
        <p:nvSpPr>
          <p:cNvPr id="299" name="Google Shape;299;p47"/>
          <p:cNvSpPr/>
          <p:nvPr/>
        </p:nvSpPr>
        <p:spPr>
          <a:xfrm>
            <a:off x="6899850" y="2061975"/>
            <a:ext cx="219600" cy="5175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47"/>
          <p:cNvSpPr txBox="1"/>
          <p:nvPr/>
        </p:nvSpPr>
        <p:spPr>
          <a:xfrm>
            <a:off x="7434000" y="1942788"/>
            <a:ext cx="1376700" cy="6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No memory buffer</a:t>
            </a:r>
            <a:endParaRPr sz="17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BSIL with memory buffer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evaluation</a:t>
            </a:r>
            <a:endParaRPr/>
          </a:p>
        </p:txBody>
      </p:sp>
      <p:sp>
        <p:nvSpPr>
          <p:cNvPr id="306" name="Google Shape;306;p48"/>
          <p:cNvSpPr txBox="1"/>
          <p:nvPr>
            <p:ph idx="1" type="body"/>
          </p:nvPr>
        </p:nvSpPr>
        <p:spPr>
          <a:xfrm>
            <a:off x="311700" y="1372975"/>
            <a:ext cx="4114500" cy="16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Tests against many competitive baselines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Good performance of baseline + BSIL</a:t>
            </a:r>
            <a:endParaRPr/>
          </a:p>
        </p:txBody>
      </p:sp>
      <p:pic>
        <p:nvPicPr>
          <p:cNvPr id="307" name="Google Shape;30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6100" y="8975"/>
            <a:ext cx="2116907" cy="271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3000" y="8975"/>
            <a:ext cx="2562900" cy="271995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48"/>
          <p:cNvSpPr txBox="1"/>
          <p:nvPr/>
        </p:nvSpPr>
        <p:spPr>
          <a:xfrm>
            <a:off x="4972250" y="2653200"/>
            <a:ext cx="3998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Half of classes initially + three/two </a:t>
            </a:r>
            <a:r>
              <a:rPr lang="en"/>
              <a:t>incremental</a:t>
            </a:r>
            <a:r>
              <a:rPr lang="en"/>
              <a:t> splits; 20 exemplars of past classes kept </a:t>
            </a:r>
            <a:endParaRPr/>
          </a:p>
        </p:txBody>
      </p:sp>
      <p:sp>
        <p:nvSpPr>
          <p:cNvPr id="310" name="Google Shape;310;p48"/>
          <p:cNvSpPr txBox="1"/>
          <p:nvPr>
            <p:ph idx="1" type="body"/>
          </p:nvPr>
        </p:nvSpPr>
        <p:spPr>
          <a:xfrm>
            <a:off x="311700" y="2973175"/>
            <a:ext cx="8744400" cy="21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Scale matters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Results are close to those of baselines for 100 classes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BSIL is better for the 1000 classes, a more challenging setting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relative gains compared to the baseline methods used is also larger for 1000 classes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BSIL without memory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buffer evaluation</a:t>
            </a:r>
            <a:endParaRPr/>
          </a:p>
        </p:txBody>
      </p:sp>
      <p:sp>
        <p:nvSpPr>
          <p:cNvPr id="316" name="Google Shape;316;p49"/>
          <p:cNvSpPr txBox="1"/>
          <p:nvPr>
            <p:ph idx="1" type="body"/>
          </p:nvPr>
        </p:nvSpPr>
        <p:spPr>
          <a:xfrm>
            <a:off x="311700" y="1372975"/>
            <a:ext cx="3998700" cy="16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Tests against recent methods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Performance gains are important at large scale</a:t>
            </a:r>
            <a:endParaRPr/>
          </a:p>
        </p:txBody>
      </p:sp>
      <p:sp>
        <p:nvSpPr>
          <p:cNvPr id="317" name="Google Shape;317;p49"/>
          <p:cNvSpPr txBox="1"/>
          <p:nvPr/>
        </p:nvSpPr>
        <p:spPr>
          <a:xfrm>
            <a:off x="4972250" y="2653200"/>
            <a:ext cx="3998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Half of classes initially + two incremental splits</a:t>
            </a:r>
            <a:endParaRPr/>
          </a:p>
        </p:txBody>
      </p:sp>
      <p:sp>
        <p:nvSpPr>
          <p:cNvPr id="318" name="Google Shape;318;p49"/>
          <p:cNvSpPr txBox="1"/>
          <p:nvPr>
            <p:ph idx="1" type="body"/>
          </p:nvPr>
        </p:nvSpPr>
        <p:spPr>
          <a:xfrm>
            <a:off x="311700" y="2973175"/>
            <a:ext cx="8744400" cy="21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proposed method is more robust to the change of CL scenario (5 vs 10 incremental states)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Transfer-based methods behave </a:t>
            </a:r>
            <a:r>
              <a:rPr lang="en"/>
              <a:t>competitively</a:t>
            </a:r>
            <a:r>
              <a:rPr lang="en"/>
              <a:t> compared to the other baselines</a:t>
            </a:r>
            <a:endParaRPr/>
          </a:p>
        </p:txBody>
      </p:sp>
      <p:pic>
        <p:nvPicPr>
          <p:cNvPr id="319" name="Google Shape;31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1475" y="56651"/>
            <a:ext cx="2332302" cy="2557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1025" y="95850"/>
            <a:ext cx="2455070" cy="255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comparative study of exemplar-based CL</a:t>
            </a:r>
            <a:endParaRPr/>
          </a:p>
        </p:txBody>
      </p:sp>
      <p:sp>
        <p:nvSpPr>
          <p:cNvPr id="326" name="Google Shape;326;p5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Performed in 2020 using SotA methods at the time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iCaRL, BiC, LUCIR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But also FT variants - baseline without distillation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"/>
              <a:t>Notably thresholding inspired by </a:t>
            </a:r>
            <a:r>
              <a:rPr lang="en"/>
              <a:t>imbalanced learning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Comprehensive evaluation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Varied the size of the memory buffer (</a:t>
            </a:r>
            <a:r>
              <a:rPr i="1" lang="en"/>
              <a:t>K</a:t>
            </a:r>
            <a:r>
              <a:rPr lang="en"/>
              <a:t>)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Varied the number of incremental states (</a:t>
            </a:r>
            <a:r>
              <a:rPr i="1" lang="en"/>
              <a:t>T</a:t>
            </a:r>
            <a:r>
              <a:rPr lang="en"/>
              <a:t>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Tested with CL states of equal size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Introduced a global score to assess performance</a:t>
            </a:r>
            <a:endParaRPr/>
          </a:p>
        </p:txBody>
      </p:sp>
      <p:pic>
        <p:nvPicPr>
          <p:cNvPr id="327" name="Google Shape;32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9823" y="2152650"/>
            <a:ext cx="1611775" cy="80977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50"/>
          <p:cNvSpPr/>
          <p:nvPr/>
        </p:nvSpPr>
        <p:spPr>
          <a:xfrm>
            <a:off x="8499325" y="2152650"/>
            <a:ext cx="431100" cy="809700"/>
          </a:xfrm>
          <a:prstGeom prst="ellipse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50"/>
          <p:cNvSpPr txBox="1"/>
          <p:nvPr/>
        </p:nvSpPr>
        <p:spPr>
          <a:xfrm>
            <a:off x="7532096" y="637200"/>
            <a:ext cx="1611900" cy="6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Boosting the predictions of past classes</a:t>
            </a:r>
            <a:endParaRPr sz="1700"/>
          </a:p>
        </p:txBody>
      </p:sp>
      <p:cxnSp>
        <p:nvCxnSpPr>
          <p:cNvPr id="330" name="Google Shape;330;p50"/>
          <p:cNvCxnSpPr>
            <a:endCxn id="328" idx="0"/>
          </p:cNvCxnSpPr>
          <p:nvPr/>
        </p:nvCxnSpPr>
        <p:spPr>
          <a:xfrm>
            <a:off x="8365975" y="1498350"/>
            <a:ext cx="348900" cy="654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31" name="Google Shape;331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3501" y="4397750"/>
            <a:ext cx="2598349" cy="65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comparative study of exemplar-based CL</a:t>
            </a:r>
            <a:endParaRPr/>
          </a:p>
        </p:txBody>
      </p:sp>
      <p:pic>
        <p:nvPicPr>
          <p:cNvPr id="337" name="Google Shape;33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493070"/>
            <a:ext cx="9144002" cy="2595761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51"/>
          <p:cNvSpPr/>
          <p:nvPr/>
        </p:nvSpPr>
        <p:spPr>
          <a:xfrm>
            <a:off x="109800" y="4188025"/>
            <a:ext cx="8993400" cy="1803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51"/>
          <p:cNvSpPr/>
          <p:nvPr/>
        </p:nvSpPr>
        <p:spPr>
          <a:xfrm>
            <a:off x="3257525" y="1210625"/>
            <a:ext cx="2697300" cy="1160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BiC is provides good performance when the memory buffer is large, but fails otherwise</a:t>
            </a:r>
            <a:endParaRPr sz="1800"/>
          </a:p>
        </p:txBody>
      </p:sp>
      <p:sp>
        <p:nvSpPr>
          <p:cNvPr id="340" name="Google Shape;340;p51"/>
          <p:cNvSpPr/>
          <p:nvPr/>
        </p:nvSpPr>
        <p:spPr>
          <a:xfrm>
            <a:off x="109800" y="3730825"/>
            <a:ext cx="8993400" cy="1803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41" name="Google Shape;341;p51"/>
          <p:cNvCxnSpPr>
            <a:stCxn id="339" idx="2"/>
            <a:endCxn id="340" idx="0"/>
          </p:cNvCxnSpPr>
          <p:nvPr/>
        </p:nvCxnSpPr>
        <p:spPr>
          <a:xfrm>
            <a:off x="4606175" y="2371325"/>
            <a:ext cx="300" cy="1359600"/>
          </a:xfrm>
          <a:prstGeom prst="straightConnector1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2" name="Google Shape;342;p51"/>
          <p:cNvSpPr/>
          <p:nvPr/>
        </p:nvSpPr>
        <p:spPr>
          <a:xfrm>
            <a:off x="6194175" y="1210625"/>
            <a:ext cx="2884800" cy="1160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FT+ tresholding is a very strong baseline. Was there actual progress in CL at the time?</a:t>
            </a:r>
            <a:endParaRPr sz="1800"/>
          </a:p>
        </p:txBody>
      </p:sp>
      <p:cxnSp>
        <p:nvCxnSpPr>
          <p:cNvPr id="343" name="Google Shape;343;p51"/>
          <p:cNvCxnSpPr/>
          <p:nvPr/>
        </p:nvCxnSpPr>
        <p:spPr>
          <a:xfrm>
            <a:off x="7801525" y="2360900"/>
            <a:ext cx="7800" cy="1811400"/>
          </a:xfrm>
          <a:prstGeom prst="straightConnector1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4" name="Google Shape;344;p51"/>
          <p:cNvSpPr/>
          <p:nvPr/>
        </p:nvSpPr>
        <p:spPr>
          <a:xfrm>
            <a:off x="109800" y="2968825"/>
            <a:ext cx="8993400" cy="1803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51"/>
          <p:cNvSpPr/>
          <p:nvPr/>
        </p:nvSpPr>
        <p:spPr>
          <a:xfrm>
            <a:off x="98225" y="1210625"/>
            <a:ext cx="2884800" cy="1160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iCaRL has one of the lowest overall scores. Close to that of </a:t>
            </a:r>
            <a:r>
              <a:rPr i="1" lang="en" sz="1800"/>
              <a:t>FR</a:t>
            </a:r>
            <a:r>
              <a:rPr lang="en" sz="1800"/>
              <a:t> - i.e. naive transfer learning</a:t>
            </a:r>
            <a:endParaRPr sz="1800"/>
          </a:p>
        </p:txBody>
      </p:sp>
      <p:cxnSp>
        <p:nvCxnSpPr>
          <p:cNvPr id="346" name="Google Shape;346;p51"/>
          <p:cNvCxnSpPr/>
          <p:nvPr/>
        </p:nvCxnSpPr>
        <p:spPr>
          <a:xfrm>
            <a:off x="1936675" y="2384425"/>
            <a:ext cx="7800" cy="588000"/>
          </a:xfrm>
          <a:prstGeom prst="straightConnector1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comparative study of exemplar-based CL</a:t>
            </a:r>
            <a:endParaRPr/>
          </a:p>
        </p:txBody>
      </p:sp>
      <p:pic>
        <p:nvPicPr>
          <p:cNvPr id="352" name="Google Shape;35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493070"/>
            <a:ext cx="9144002" cy="2595761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52"/>
          <p:cNvSpPr/>
          <p:nvPr/>
        </p:nvSpPr>
        <p:spPr>
          <a:xfrm>
            <a:off x="6194175" y="1210625"/>
            <a:ext cx="2884800" cy="1160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CL is very challenging with small increments and a small memory buffer</a:t>
            </a:r>
            <a:endParaRPr sz="1800"/>
          </a:p>
        </p:txBody>
      </p:sp>
      <p:cxnSp>
        <p:nvCxnSpPr>
          <p:cNvPr id="354" name="Google Shape;354;p52"/>
          <p:cNvCxnSpPr>
            <a:stCxn id="353" idx="2"/>
            <a:endCxn id="355" idx="0"/>
          </p:cNvCxnSpPr>
          <p:nvPr/>
        </p:nvCxnSpPr>
        <p:spPr>
          <a:xfrm>
            <a:off x="7636575" y="2371325"/>
            <a:ext cx="815700" cy="597600"/>
          </a:xfrm>
          <a:prstGeom prst="straightConnector1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5" name="Google Shape;355;p52"/>
          <p:cNvSpPr/>
          <p:nvPr/>
        </p:nvSpPr>
        <p:spPr>
          <a:xfrm>
            <a:off x="8303325" y="2968825"/>
            <a:ext cx="297900" cy="19089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52"/>
          <p:cNvSpPr/>
          <p:nvPr/>
        </p:nvSpPr>
        <p:spPr>
          <a:xfrm>
            <a:off x="2841425" y="1210625"/>
            <a:ext cx="2919900" cy="1160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Performance gaps between continual and standard learning are larger for difficult datasets</a:t>
            </a:r>
            <a:endParaRPr sz="1800"/>
          </a:p>
        </p:txBody>
      </p:sp>
      <p:cxnSp>
        <p:nvCxnSpPr>
          <p:cNvPr id="357" name="Google Shape;357;p52"/>
          <p:cNvCxnSpPr>
            <a:stCxn id="356" idx="2"/>
            <a:endCxn id="358" idx="0"/>
          </p:cNvCxnSpPr>
          <p:nvPr/>
        </p:nvCxnSpPr>
        <p:spPr>
          <a:xfrm>
            <a:off x="4301375" y="2371325"/>
            <a:ext cx="1468200" cy="2467200"/>
          </a:xfrm>
          <a:prstGeom prst="straightConnector1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9" name="Google Shape;359;p52"/>
          <p:cNvSpPr/>
          <p:nvPr/>
        </p:nvSpPr>
        <p:spPr>
          <a:xfrm>
            <a:off x="7465125" y="2968825"/>
            <a:ext cx="297900" cy="19089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52"/>
          <p:cNvSpPr/>
          <p:nvPr/>
        </p:nvSpPr>
        <p:spPr>
          <a:xfrm>
            <a:off x="6626925" y="2968825"/>
            <a:ext cx="297900" cy="19089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52"/>
          <p:cNvSpPr/>
          <p:nvPr/>
        </p:nvSpPr>
        <p:spPr>
          <a:xfrm>
            <a:off x="5820100" y="2968825"/>
            <a:ext cx="297900" cy="19089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2" name="Google Shape;362;p52"/>
          <p:cNvCxnSpPr>
            <a:stCxn id="353" idx="2"/>
            <a:endCxn id="359" idx="0"/>
          </p:cNvCxnSpPr>
          <p:nvPr/>
        </p:nvCxnSpPr>
        <p:spPr>
          <a:xfrm flipH="1">
            <a:off x="7614075" y="2371325"/>
            <a:ext cx="22500" cy="597600"/>
          </a:xfrm>
          <a:prstGeom prst="straightConnector1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3" name="Google Shape;363;p52"/>
          <p:cNvCxnSpPr>
            <a:stCxn id="353" idx="2"/>
            <a:endCxn id="360" idx="0"/>
          </p:cNvCxnSpPr>
          <p:nvPr/>
        </p:nvCxnSpPr>
        <p:spPr>
          <a:xfrm flipH="1">
            <a:off x="6775875" y="2371325"/>
            <a:ext cx="860700" cy="597600"/>
          </a:xfrm>
          <a:prstGeom prst="straightConnector1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4" name="Google Shape;364;p52"/>
          <p:cNvCxnSpPr>
            <a:stCxn id="353" idx="2"/>
            <a:endCxn id="361" idx="0"/>
          </p:cNvCxnSpPr>
          <p:nvPr/>
        </p:nvCxnSpPr>
        <p:spPr>
          <a:xfrm flipH="1">
            <a:off x="5969175" y="2371325"/>
            <a:ext cx="1667400" cy="597600"/>
          </a:xfrm>
          <a:prstGeom prst="straightConnector1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5" name="Google Shape;365;p52"/>
          <p:cNvCxnSpPr>
            <a:stCxn id="356" idx="2"/>
            <a:endCxn id="366" idx="0"/>
          </p:cNvCxnSpPr>
          <p:nvPr/>
        </p:nvCxnSpPr>
        <p:spPr>
          <a:xfrm>
            <a:off x="4301375" y="2371325"/>
            <a:ext cx="477600" cy="2467200"/>
          </a:xfrm>
          <a:prstGeom prst="straightConnector1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8" name="Google Shape;358;p52"/>
          <p:cNvSpPr/>
          <p:nvPr/>
        </p:nvSpPr>
        <p:spPr>
          <a:xfrm>
            <a:off x="5620650" y="4838550"/>
            <a:ext cx="297900" cy="1917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52"/>
          <p:cNvSpPr/>
          <p:nvPr/>
        </p:nvSpPr>
        <p:spPr>
          <a:xfrm>
            <a:off x="4630050" y="4838550"/>
            <a:ext cx="297900" cy="1917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52"/>
          <p:cNvSpPr/>
          <p:nvPr/>
        </p:nvSpPr>
        <p:spPr>
          <a:xfrm>
            <a:off x="98225" y="1210625"/>
            <a:ext cx="2442300" cy="1160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Bias reduction works reasonably well without distillation</a:t>
            </a:r>
            <a:endParaRPr sz="1800"/>
          </a:p>
        </p:txBody>
      </p:sp>
      <p:sp>
        <p:nvSpPr>
          <p:cNvPr id="368" name="Google Shape;368;p52"/>
          <p:cNvSpPr/>
          <p:nvPr/>
        </p:nvSpPr>
        <p:spPr>
          <a:xfrm>
            <a:off x="286650" y="3314550"/>
            <a:ext cx="379800" cy="4656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52"/>
          <p:cNvSpPr/>
          <p:nvPr/>
        </p:nvSpPr>
        <p:spPr>
          <a:xfrm>
            <a:off x="286650" y="4179950"/>
            <a:ext cx="379800" cy="2979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70" name="Google Shape;370;p52"/>
          <p:cNvCxnSpPr>
            <a:stCxn id="367" idx="2"/>
            <a:endCxn id="368" idx="0"/>
          </p:cNvCxnSpPr>
          <p:nvPr/>
        </p:nvCxnSpPr>
        <p:spPr>
          <a:xfrm flipH="1">
            <a:off x="476675" y="2371325"/>
            <a:ext cx="842700" cy="943200"/>
          </a:xfrm>
          <a:prstGeom prst="straightConnector1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1" name="Google Shape;371;p52"/>
          <p:cNvCxnSpPr>
            <a:stCxn id="367" idx="2"/>
            <a:endCxn id="369" idx="3"/>
          </p:cNvCxnSpPr>
          <p:nvPr/>
        </p:nvCxnSpPr>
        <p:spPr>
          <a:xfrm flipH="1">
            <a:off x="666575" y="2371325"/>
            <a:ext cx="652800" cy="1957500"/>
          </a:xfrm>
          <a:prstGeom prst="straightConnector1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4150" y="6625"/>
            <a:ext cx="5999851" cy="265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DyTox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(Douillard et al, 2022)</a:t>
            </a:r>
            <a:endParaRPr sz="2200"/>
          </a:p>
        </p:txBody>
      </p:sp>
      <p:sp>
        <p:nvSpPr>
          <p:cNvPr id="378" name="Google Shape;378;p53"/>
          <p:cNvSpPr txBox="1"/>
          <p:nvPr>
            <p:ph idx="1" type="body"/>
          </p:nvPr>
        </p:nvSpPr>
        <p:spPr>
          <a:xfrm>
            <a:off x="311700" y="1914475"/>
            <a:ext cx="3585300" cy="31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Replaces CNNs with transformers</a:t>
            </a:r>
            <a:endParaRPr/>
          </a:p>
        </p:txBody>
      </p:sp>
      <p:sp>
        <p:nvSpPr>
          <p:cNvPr id="379" name="Google Shape;379;p53"/>
          <p:cNvSpPr txBox="1"/>
          <p:nvPr>
            <p:ph idx="1" type="body"/>
          </p:nvPr>
        </p:nvSpPr>
        <p:spPr>
          <a:xfrm>
            <a:off x="311700" y="2752675"/>
            <a:ext cx="8520600" cy="18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encoder and decoder are shared between all tasks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forward parts of the decoders are specialized per task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Improved training using MixUp to improve training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4"/>
          <p:cNvSpPr txBox="1"/>
          <p:nvPr>
            <p:ph type="title"/>
          </p:nvPr>
        </p:nvSpPr>
        <p:spPr>
          <a:xfrm>
            <a:off x="311700" y="216425"/>
            <a:ext cx="2205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DyTox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evaluation</a:t>
            </a:r>
            <a:endParaRPr/>
          </a:p>
        </p:txBody>
      </p:sp>
      <p:sp>
        <p:nvSpPr>
          <p:cNvPr id="385" name="Google Shape;385;p54"/>
          <p:cNvSpPr txBox="1"/>
          <p:nvPr>
            <p:ph idx="1" type="body"/>
          </p:nvPr>
        </p:nvSpPr>
        <p:spPr>
          <a:xfrm>
            <a:off x="311700" y="1152475"/>
            <a:ext cx="3422700" cy="12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/>
              <a:t>Comparison with recent methods which use CNN backbone models</a:t>
            </a:r>
            <a:endParaRPr sz="1800"/>
          </a:p>
        </p:txBody>
      </p:sp>
      <p:pic>
        <p:nvPicPr>
          <p:cNvPr id="386" name="Google Shape;38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4400" y="55077"/>
            <a:ext cx="5333401" cy="231355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54"/>
          <p:cNvSpPr txBox="1"/>
          <p:nvPr>
            <p:ph idx="1" type="body"/>
          </p:nvPr>
        </p:nvSpPr>
        <p:spPr>
          <a:xfrm>
            <a:off x="311700" y="2600275"/>
            <a:ext cx="8756100" cy="87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Results obtained by DyTox are better than those of </a:t>
            </a:r>
            <a:r>
              <a:rPr lang="en"/>
              <a:t>methods which have similar parametric footprint</a:t>
            </a:r>
            <a:endParaRPr/>
          </a:p>
        </p:txBody>
      </p:sp>
      <p:pic>
        <p:nvPicPr>
          <p:cNvPr id="388" name="Google Shape;388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6150" y="3470221"/>
            <a:ext cx="3422700" cy="1549404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54"/>
          <p:cNvSpPr txBox="1"/>
          <p:nvPr>
            <p:ph idx="1" type="body"/>
          </p:nvPr>
        </p:nvSpPr>
        <p:spPr>
          <a:xfrm>
            <a:off x="311700" y="3438475"/>
            <a:ext cx="5271000" cy="15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gain is partly explained by the use of data augmentation to improve the training procedure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5"/>
          <p:cNvSpPr txBox="1"/>
          <p:nvPr>
            <p:ph type="title"/>
          </p:nvPr>
        </p:nvSpPr>
        <p:spPr>
          <a:xfrm>
            <a:off x="311700" y="2045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/>
              <a:t>Exemplar-free continual learning</a:t>
            </a:r>
            <a:endParaRPr sz="362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Generic continual learning framework</a:t>
            </a:r>
            <a:endParaRPr/>
          </a:p>
        </p:txBody>
      </p:sp>
      <p:pic>
        <p:nvPicPr>
          <p:cNvPr id="400" name="Google Shape;40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1170125"/>
            <a:ext cx="7348726" cy="3895276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56"/>
          <p:cNvSpPr txBox="1"/>
          <p:nvPr/>
        </p:nvSpPr>
        <p:spPr>
          <a:xfrm>
            <a:off x="5288075" y="1017725"/>
            <a:ext cx="862500" cy="6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>
                <a:solidFill>
                  <a:srgbClr val="FF0000"/>
                </a:solidFill>
              </a:rPr>
              <a:t>X</a:t>
            </a:r>
            <a:endParaRPr sz="6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SPB (Wu et al, 2021)</a:t>
            </a:r>
            <a:endParaRPr/>
          </a:p>
        </p:txBody>
      </p:sp>
      <p:sp>
        <p:nvSpPr>
          <p:cNvPr id="407" name="Google Shape;407;p57"/>
          <p:cNvSpPr txBox="1"/>
          <p:nvPr>
            <p:ph idx="1" type="body"/>
          </p:nvPr>
        </p:nvSpPr>
        <p:spPr>
          <a:xfrm>
            <a:off x="311700" y="1152475"/>
            <a:ext cx="4510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Heavily inspired by LUCIR, with focus on exemplar-free CL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Replaces the distillation term of the loss by an L2-distance in the feature space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Adds rotations as augmentations to obtain a more robust representation</a:t>
            </a:r>
            <a:endParaRPr/>
          </a:p>
        </p:txBody>
      </p:sp>
      <p:pic>
        <p:nvPicPr>
          <p:cNvPr id="408" name="Google Shape;408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4600" y="1093925"/>
            <a:ext cx="4017000" cy="3235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SPB evaluation (Wu et al, 2021)</a:t>
            </a:r>
            <a:endParaRPr/>
          </a:p>
        </p:txBody>
      </p:sp>
      <p:sp>
        <p:nvSpPr>
          <p:cNvPr id="414" name="Google Shape;414;p58"/>
          <p:cNvSpPr txBox="1"/>
          <p:nvPr>
            <p:ph idx="1" type="body"/>
          </p:nvPr>
        </p:nvSpPr>
        <p:spPr>
          <a:xfrm>
            <a:off x="311700" y="1152475"/>
            <a:ext cx="4510500" cy="23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Improved performance compared to that obtained by other EFCIL methods which use adapted fine-tuning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Small gains brought by the data augmentation</a:t>
            </a:r>
            <a:endParaRPr/>
          </a:p>
        </p:txBody>
      </p:sp>
      <p:pic>
        <p:nvPicPr>
          <p:cNvPr id="415" name="Google Shape;41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7325" y="11900"/>
            <a:ext cx="4017000" cy="3300212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58"/>
          <p:cNvSpPr txBox="1"/>
          <p:nvPr>
            <p:ph idx="1" type="body"/>
          </p:nvPr>
        </p:nvSpPr>
        <p:spPr>
          <a:xfrm>
            <a:off x="269075" y="3398550"/>
            <a:ext cx="7418700" cy="163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But with a more complex training process due to class augmentations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gain is partly explained by the initial gain of performance provided by the augmentation </a:t>
            </a:r>
            <a:endParaRPr/>
          </a:p>
        </p:txBody>
      </p:sp>
      <p:pic>
        <p:nvPicPr>
          <p:cNvPr id="417" name="Google Shape;417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87850" y="3608938"/>
            <a:ext cx="1295400" cy="128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SSRE </a:t>
            </a:r>
            <a:r>
              <a:rPr lang="en" sz="2200"/>
              <a:t>(Zhu et al, 2022)</a:t>
            </a:r>
            <a:endParaRPr sz="2200"/>
          </a:p>
        </p:txBody>
      </p:sp>
      <p:sp>
        <p:nvSpPr>
          <p:cNvPr id="423" name="Google Shape;423;p59"/>
          <p:cNvSpPr txBox="1"/>
          <p:nvPr>
            <p:ph idx="1" type="body"/>
          </p:nvPr>
        </p:nvSpPr>
        <p:spPr>
          <a:xfrm>
            <a:off x="311700" y="1152475"/>
            <a:ext cx="4196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method combines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Backbone architecture reorganization using residual adapters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P</a:t>
            </a:r>
            <a:r>
              <a:rPr lang="en"/>
              <a:t>rototypes of past classes which are over-sampled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Oversamping of prototypes to counter imbalance</a:t>
            </a:r>
            <a:endParaRPr/>
          </a:p>
        </p:txBody>
      </p:sp>
      <p:pic>
        <p:nvPicPr>
          <p:cNvPr id="424" name="Google Shape;42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8900" y="1143375"/>
            <a:ext cx="4617649" cy="3321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60"/>
          <p:cNvSpPr txBox="1"/>
          <p:nvPr>
            <p:ph idx="1" type="body"/>
          </p:nvPr>
        </p:nvSpPr>
        <p:spPr>
          <a:xfrm>
            <a:off x="311700" y="1152475"/>
            <a:ext cx="8520600" cy="163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Interesting method but complex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architecture changes over time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regularization is done with a composite loss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Prototype selection for new classes to increase performance</a:t>
            </a:r>
            <a:endParaRPr/>
          </a:p>
        </p:txBody>
      </p:sp>
      <p:pic>
        <p:nvPicPr>
          <p:cNvPr id="430" name="Google Shape;430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0025" y="2790500"/>
            <a:ext cx="4879751" cy="2008850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60"/>
          <p:cNvSpPr txBox="1"/>
          <p:nvPr>
            <p:ph type="title"/>
          </p:nvPr>
        </p:nvSpPr>
        <p:spPr>
          <a:xfrm>
            <a:off x="311700" y="445025"/>
            <a:ext cx="3404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SSRE </a:t>
            </a:r>
            <a:r>
              <a:rPr lang="en" sz="2200"/>
              <a:t>(Zhu et al, 2022)</a:t>
            </a:r>
            <a:endParaRPr sz="2200"/>
          </a:p>
        </p:txBody>
      </p:sp>
      <p:pic>
        <p:nvPicPr>
          <p:cNvPr id="432" name="Google Shape;432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5175" y="1170125"/>
            <a:ext cx="3715250" cy="347400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60"/>
          <p:cNvSpPr txBox="1"/>
          <p:nvPr>
            <p:ph idx="1" type="body"/>
          </p:nvPr>
        </p:nvSpPr>
        <p:spPr>
          <a:xfrm>
            <a:off x="368775" y="2803600"/>
            <a:ext cx="3801300" cy="21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Illustration of the bias removal obtained with SSRE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DSLDA </a:t>
            </a:r>
            <a:r>
              <a:rPr lang="en" sz="2200"/>
              <a:t>(Hayes &amp; Kanan, 2020)</a:t>
            </a:r>
            <a:endParaRPr sz="2200"/>
          </a:p>
        </p:txBody>
      </p:sp>
      <p:sp>
        <p:nvSpPr>
          <p:cNvPr id="439" name="Google Shape;439;p61"/>
          <p:cNvSpPr txBox="1"/>
          <p:nvPr>
            <p:ph idx="1" type="body"/>
          </p:nvPr>
        </p:nvSpPr>
        <p:spPr>
          <a:xfrm>
            <a:off x="311700" y="1152475"/>
            <a:ext cx="5278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Uses a </a:t>
            </a:r>
            <a:r>
              <a:rPr lang="en"/>
              <a:t>frozen</a:t>
            </a:r>
            <a:r>
              <a:rPr lang="en"/>
              <a:t> feature extractor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Pretrained or trained initially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Updates only the classification layer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Inspired by transfer learning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Addresses both efficacy and efficiency of the CL process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Adaptable for stream and batch learning</a:t>
            </a:r>
            <a:endParaRPr/>
          </a:p>
        </p:txBody>
      </p:sp>
      <p:pic>
        <p:nvPicPr>
          <p:cNvPr id="440" name="Google Shape;440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9150" y="166525"/>
            <a:ext cx="3017600" cy="221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9475" y="2547825"/>
            <a:ext cx="2732124" cy="253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62"/>
          <p:cNvSpPr txBox="1"/>
          <p:nvPr>
            <p:ph idx="1" type="body"/>
          </p:nvPr>
        </p:nvSpPr>
        <p:spPr>
          <a:xfrm>
            <a:off x="311700" y="1152475"/>
            <a:ext cx="8520600" cy="369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Assumes that the embedding provided by the frozen extractor are transferable to data which occurs later in the CL process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classification is based on: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running mean of each class 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A shared covariance matrix 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Refined version of nearest class mean (iCaRL)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mean and matrix are updated when new classes occur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Entails the storage of a covariance matrix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i="1" lang="en"/>
              <a:t>d</a:t>
            </a:r>
            <a:r>
              <a:rPr i="1" lang="en"/>
              <a:t> </a:t>
            </a:r>
            <a:r>
              <a:rPr lang="en"/>
              <a:t>x </a:t>
            </a:r>
            <a:r>
              <a:rPr i="1" lang="en"/>
              <a:t>d</a:t>
            </a:r>
            <a:r>
              <a:rPr lang="en"/>
              <a:t>, with </a:t>
            </a:r>
            <a:r>
              <a:rPr i="1" lang="en"/>
              <a:t>d</a:t>
            </a:r>
            <a:r>
              <a:rPr lang="en"/>
              <a:t> - size of the embedding  </a:t>
            </a:r>
            <a:endParaRPr/>
          </a:p>
        </p:txBody>
      </p:sp>
      <p:sp>
        <p:nvSpPr>
          <p:cNvPr id="447" name="Google Shape;447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DSLDA </a:t>
            </a:r>
            <a:r>
              <a:rPr lang="en" sz="2200"/>
              <a:t>(Hayes &amp; Kanan, 2020)</a:t>
            </a:r>
            <a:endParaRPr sz="22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FeTrIL </a:t>
            </a:r>
            <a:r>
              <a:rPr lang="en" sz="2200"/>
              <a:t>(Petit et al, 2023)</a:t>
            </a:r>
            <a:endParaRPr sz="2200"/>
          </a:p>
        </p:txBody>
      </p:sp>
      <p:sp>
        <p:nvSpPr>
          <p:cNvPr id="453" name="Google Shape;453;p63"/>
          <p:cNvSpPr txBox="1"/>
          <p:nvPr>
            <p:ph idx="1" type="body"/>
          </p:nvPr>
        </p:nvSpPr>
        <p:spPr>
          <a:xfrm>
            <a:off x="311700" y="1152475"/>
            <a:ext cx="3103800" cy="101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Also inspired by transfer learning</a:t>
            </a:r>
            <a:endParaRPr/>
          </a:p>
        </p:txBody>
      </p:sp>
      <p:pic>
        <p:nvPicPr>
          <p:cNvPr id="454" name="Google Shape;454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5550" y="44825"/>
            <a:ext cx="5662450" cy="196545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63"/>
          <p:cNvSpPr txBox="1"/>
          <p:nvPr>
            <p:ph idx="1" type="body"/>
          </p:nvPr>
        </p:nvSpPr>
        <p:spPr>
          <a:xfrm>
            <a:off x="311700" y="2066875"/>
            <a:ext cx="8469900" cy="28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Uses a (very) simple feature generator to create pseudo-features of past classes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Trains discriminative linear classifiers with data of new classes and pseudo-features of past classes in each CL state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Class separability is enabled since all classes are represented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Needs to store the prototypes (mean representations) of past classes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64"/>
          <p:cNvSpPr txBox="1"/>
          <p:nvPr>
            <p:ph idx="1" type="body"/>
          </p:nvPr>
        </p:nvSpPr>
        <p:spPr>
          <a:xfrm>
            <a:off x="311700" y="1152475"/>
            <a:ext cx="8520600" cy="182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Pseudo-features generation for past classes by geometric translation of actual features of new classes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When several new classes are available, translation is made from the one which is closest in the representation space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FeTrIL </a:t>
            </a:r>
            <a:r>
              <a:rPr lang="en" sz="2200"/>
              <a:t>(Petit et al, 2023)</a:t>
            </a:r>
            <a:endParaRPr sz="2200"/>
          </a:p>
        </p:txBody>
      </p:sp>
      <p:pic>
        <p:nvPicPr>
          <p:cNvPr id="462" name="Google Shape;462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950" y="2700250"/>
            <a:ext cx="8791349" cy="230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65"/>
          <p:cNvSpPr txBox="1"/>
          <p:nvPr>
            <p:ph idx="1" type="body"/>
          </p:nvPr>
        </p:nvSpPr>
        <p:spPr>
          <a:xfrm>
            <a:off x="311700" y="2219275"/>
            <a:ext cx="8520600" cy="29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Transfer-based methods have competitive performance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BSIL (published </a:t>
            </a:r>
            <a:r>
              <a:rPr lang="en"/>
              <a:t>concurrently</a:t>
            </a:r>
            <a:r>
              <a:rPr lang="en"/>
              <a:t>) does better, but complex training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FeTrIL is better for large increments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Discriminative classifiers are better with “good pseudo-features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DSLDA is better for small increments - stream learning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Fine-tuning methods cannot work with 1-class increments</a:t>
            </a:r>
            <a:endParaRPr/>
          </a:p>
        </p:txBody>
      </p:sp>
      <p:sp>
        <p:nvSpPr>
          <p:cNvPr id="468" name="Google Shape;468;p65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EFCIL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evaluation </a:t>
            </a:r>
            <a:endParaRPr sz="2200"/>
          </a:p>
        </p:txBody>
      </p:sp>
      <p:pic>
        <p:nvPicPr>
          <p:cNvPr id="469" name="Google Shape;469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1450" y="37625"/>
            <a:ext cx="6528275" cy="185640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65"/>
          <p:cNvSpPr txBox="1"/>
          <p:nvPr/>
        </p:nvSpPr>
        <p:spPr>
          <a:xfrm>
            <a:off x="376400" y="1079250"/>
            <a:ext cx="2124900" cy="8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Half of the classes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 in the initial state;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100 or 200 classes per dataset</a:t>
            </a:r>
            <a:endParaRPr sz="1700"/>
          </a:p>
        </p:txBody>
      </p:sp>
      <p:sp>
        <p:nvSpPr>
          <p:cNvPr id="471" name="Google Shape;471;p65"/>
          <p:cNvSpPr txBox="1"/>
          <p:nvPr/>
        </p:nvSpPr>
        <p:spPr>
          <a:xfrm>
            <a:off x="2566150" y="1829925"/>
            <a:ext cx="11817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BSIL (CVIU, 2022)</a:t>
            </a:r>
            <a:endParaRPr sz="800"/>
          </a:p>
        </p:txBody>
      </p:sp>
      <p:sp>
        <p:nvSpPr>
          <p:cNvPr id="472" name="Google Shape;472;p65"/>
          <p:cNvSpPr txBox="1"/>
          <p:nvPr/>
        </p:nvSpPr>
        <p:spPr>
          <a:xfrm>
            <a:off x="6604750" y="1829925"/>
            <a:ext cx="11817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72.6</a:t>
            </a:r>
            <a:r>
              <a:rPr lang="en" sz="800"/>
              <a:t>    71.0</a:t>
            </a:r>
            <a:endParaRPr sz="800"/>
          </a:p>
        </p:txBody>
      </p:sp>
      <p:sp>
        <p:nvSpPr>
          <p:cNvPr id="473" name="Google Shape;473;p65"/>
          <p:cNvSpPr txBox="1"/>
          <p:nvPr/>
        </p:nvSpPr>
        <p:spPr>
          <a:xfrm>
            <a:off x="7997525" y="1829925"/>
            <a:ext cx="11466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68.5    67.4</a:t>
            </a:r>
            <a:endParaRPr sz="8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66"/>
          <p:cNvSpPr txBox="1"/>
          <p:nvPr>
            <p:ph idx="1" type="body"/>
          </p:nvPr>
        </p:nvSpPr>
        <p:spPr>
          <a:xfrm>
            <a:off x="311700" y="2219275"/>
            <a:ext cx="8520600" cy="29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Transfer-based methods again have competitive performance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FeTrIL is better in a majority of cases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Each incremental state includes sufficient classes for a “good” generation of pseudo-features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All results are presented with an initial training which uses only data from the initial state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Transfer-based methods can be easily plugged on top of pretrained models (discussed in the next course)</a:t>
            </a:r>
            <a:endParaRPr/>
          </a:p>
        </p:txBody>
      </p:sp>
      <p:sp>
        <p:nvSpPr>
          <p:cNvPr id="479" name="Google Shape;479;p66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EFCIL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evaluation </a:t>
            </a:r>
            <a:endParaRPr sz="2200"/>
          </a:p>
        </p:txBody>
      </p:sp>
      <p:sp>
        <p:nvSpPr>
          <p:cNvPr id="480" name="Google Shape;480;p66"/>
          <p:cNvSpPr txBox="1"/>
          <p:nvPr/>
        </p:nvSpPr>
        <p:spPr>
          <a:xfrm>
            <a:off x="243075" y="1079250"/>
            <a:ext cx="4086900" cy="8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Even distribution of classes in CL states;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1000 classes per dataset </a:t>
            </a:r>
            <a:endParaRPr sz="1700"/>
          </a:p>
        </p:txBody>
      </p:sp>
      <p:pic>
        <p:nvPicPr>
          <p:cNvPr id="481" name="Google Shape;481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6318" y="73975"/>
            <a:ext cx="4675607" cy="17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6" name="Google Shape;486;p67"/>
          <p:cNvGraphicFramePr/>
          <p:nvPr/>
        </p:nvGraphicFramePr>
        <p:xfrm>
          <a:off x="4152125" y="1149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{B58BAC0C-92E9-4081-8FA6-F9D31DB4D4A4}</a:tableStyleId>
              </a:tblPr>
              <a:tblGrid>
                <a:gridCol w="820200"/>
                <a:gridCol w="628100"/>
                <a:gridCol w="628100"/>
                <a:gridCol w="628100"/>
                <a:gridCol w="628100"/>
                <a:gridCol w="628100"/>
                <a:gridCol w="628100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CIFAR-100</a:t>
                      </a:r>
                      <a:endParaRPr sz="1100"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ImageNet-subset</a:t>
                      </a:r>
                      <a:endParaRPr sz="1100"/>
                    </a:p>
                  </a:txBody>
                  <a:tcPr marT="91425" marB="91425" marR="91425" marL="91425"/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ImageNet</a:t>
                      </a:r>
                      <a:endParaRPr sz="1100"/>
                    </a:p>
                  </a:txBody>
                  <a:tcPr marT="91425" marB="91425" marR="91425" marL="91425"/>
                </a:tc>
                <a:tc hMerge="1"/>
              </a:tr>
              <a:tr h="429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T=5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T=10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T=5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T=10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T=5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T=10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EFCIL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67.8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66.6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76.1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74.9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69.7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68.7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EBCIL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65.7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63.82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72.6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70.1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68.5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67.4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487" name="Google Shape;487;p67"/>
          <p:cNvSpPr txBox="1"/>
          <p:nvPr>
            <p:ph type="title"/>
          </p:nvPr>
        </p:nvSpPr>
        <p:spPr>
          <a:xfrm>
            <a:off x="311700" y="216425"/>
            <a:ext cx="323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EBCIL vs EFCIL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evaluation </a:t>
            </a:r>
            <a:endParaRPr sz="2200"/>
          </a:p>
        </p:txBody>
      </p:sp>
      <p:pic>
        <p:nvPicPr>
          <p:cNvPr id="488" name="Google Shape;488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2050" y="2908750"/>
            <a:ext cx="4767625" cy="2109475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67"/>
          <p:cNvSpPr txBox="1"/>
          <p:nvPr/>
        </p:nvSpPr>
        <p:spPr>
          <a:xfrm>
            <a:off x="4263450" y="1072950"/>
            <a:ext cx="6171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BSIL, </a:t>
            </a:r>
            <a:endParaRPr b="1"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2022</a:t>
            </a:r>
            <a:endParaRPr b="1" sz="1300"/>
          </a:p>
        </p:txBody>
      </p:sp>
      <p:sp>
        <p:nvSpPr>
          <p:cNvPr id="490" name="Google Shape;490;p67"/>
          <p:cNvSpPr txBox="1"/>
          <p:nvPr/>
        </p:nvSpPr>
        <p:spPr>
          <a:xfrm>
            <a:off x="4187250" y="310950"/>
            <a:ext cx="45159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iCaRL</a:t>
            </a:r>
            <a:r>
              <a:rPr b="1" lang="en" sz="1800"/>
              <a:t>, 2017</a:t>
            </a:r>
            <a:r>
              <a:rPr lang="en" sz="1800"/>
              <a:t>: 20 - 30 points de différence entre EBCIL et EFCIL</a:t>
            </a:r>
            <a:endParaRPr sz="1800"/>
          </a:p>
        </p:txBody>
      </p:sp>
      <p:sp>
        <p:nvSpPr>
          <p:cNvPr id="491" name="Google Shape;491;p67"/>
          <p:cNvSpPr txBox="1"/>
          <p:nvPr/>
        </p:nvSpPr>
        <p:spPr>
          <a:xfrm>
            <a:off x="4112900" y="2980175"/>
            <a:ext cx="15444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highlight>
                  <a:schemeClr val="lt1"/>
                </a:highlight>
              </a:rPr>
              <a:t>FeTrIL, 2023</a:t>
            </a:r>
            <a:endParaRPr b="1" sz="1500">
              <a:highlight>
                <a:schemeClr val="lt1"/>
              </a:highlight>
            </a:endParaRPr>
          </a:p>
        </p:txBody>
      </p:sp>
      <p:sp>
        <p:nvSpPr>
          <p:cNvPr id="492" name="Google Shape;492;p67"/>
          <p:cNvSpPr txBox="1"/>
          <p:nvPr>
            <p:ph idx="1" type="body"/>
          </p:nvPr>
        </p:nvSpPr>
        <p:spPr>
          <a:xfrm>
            <a:off x="182550" y="1458725"/>
            <a:ext cx="3930300" cy="35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There still is a gap between CL with and without memory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However, this gap has significantly narrowered between 2017 and today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importance of memory is decreasing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Takeaways</a:t>
            </a:r>
            <a:endParaRPr/>
          </a:p>
        </p:txBody>
      </p:sp>
      <p:sp>
        <p:nvSpPr>
          <p:cNvPr id="498" name="Google Shape;498;p68"/>
          <p:cNvSpPr txBox="1"/>
          <p:nvPr>
            <p:ph idx="1" type="body"/>
          </p:nvPr>
        </p:nvSpPr>
        <p:spPr>
          <a:xfrm>
            <a:off x="311700" y="1304875"/>
            <a:ext cx="8520600" cy="357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There is performance progress over time in CL, but the gap with standard learning remains important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Particularly for small incremental states and small memory buffer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gap between CL with and without memory buffer became narrower recently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Simple methods provide good performance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usefulness of distillation is questionable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</a:t>
            </a:r>
            <a:r>
              <a:rPr lang="en"/>
              <a:t>efficacy-efficiency</a:t>
            </a:r>
            <a:r>
              <a:rPr lang="en"/>
              <a:t> balance is in favor of transfer-based methods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