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46" Type="http://schemas.openxmlformats.org/officeDocument/2006/relationships/slide" Target="slides/slide40.xml"/><Relationship Id="rId23" Type="http://schemas.openxmlformats.org/officeDocument/2006/relationships/slide" Target="slides/slide17.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1e4b2be917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1e4b2be917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1e4b2be9173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1e4b2be9173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1e4b2be9173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1e4b2be9173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1e4b2be9173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1e4b2be9173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McCloskey, Michael, and Neal J. Cohen. "Catastrophic interference in connectionist networks: The sequential learning problem." </a:t>
            </a:r>
            <a:r>
              <a:rPr i="1" lang="en">
                <a:solidFill>
                  <a:schemeClr val="dk1"/>
                </a:solidFill>
              </a:rPr>
              <a:t>Psychology of learning and motivation</a:t>
            </a:r>
            <a:r>
              <a:rPr lang="en">
                <a:solidFill>
                  <a:schemeClr val="dk1"/>
                </a:solidFill>
              </a:rPr>
              <a:t>. Vol. 24. Academic Press, 1989. 109-165.</a:t>
            </a:r>
            <a:endParaRPr>
              <a:solidFill>
                <a:schemeClr val="dk1"/>
              </a:solidFill>
            </a:endParaRPr>
          </a:p>
          <a:p>
            <a:pPr indent="0" lvl="0" marL="0" rtl="0" algn="l">
              <a:spcBef>
                <a:spcPts val="0"/>
              </a:spcBef>
              <a:spcAft>
                <a:spcPts val="0"/>
              </a:spcAft>
              <a:buNone/>
            </a:pPr>
            <a:r>
              <a:rPr lang="en">
                <a:solidFill>
                  <a:schemeClr val="dk1"/>
                </a:solidFill>
              </a:rPr>
              <a:t>French, Robert M. "Catastrophic forgetting in connectionist networks." </a:t>
            </a:r>
            <a:r>
              <a:rPr i="1" lang="en">
                <a:solidFill>
                  <a:schemeClr val="dk1"/>
                </a:solidFill>
              </a:rPr>
              <a:t>Trends in cognitive sciences</a:t>
            </a:r>
            <a:r>
              <a:rPr lang="en">
                <a:solidFill>
                  <a:schemeClr val="dk1"/>
                </a:solidFill>
              </a:rPr>
              <a:t> 3.4 (1999): 128-135.</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e4b2be9173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1e4b2be9173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1e4b2be917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1e4b2be917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French, Robert M. "Catastrophic forgetting in connectionist networks." </a:t>
            </a:r>
            <a:r>
              <a:rPr i="1" lang="en">
                <a:solidFill>
                  <a:schemeClr val="dk1"/>
                </a:solidFill>
              </a:rPr>
              <a:t>Trends in cognitive sciences</a:t>
            </a:r>
            <a:r>
              <a:rPr lang="en">
                <a:solidFill>
                  <a:schemeClr val="dk1"/>
                </a:solidFill>
              </a:rPr>
              <a:t> 3.4 (1999): 128-135.</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e4b2be9173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1e4b2be9173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lang="en">
                <a:solidFill>
                  <a:schemeClr val="dk1"/>
                </a:solidFill>
              </a:rPr>
              <a:t>Rebuffi, Sylvestre-Alvise, et al. "icarl: Incremental classifier and representation learning." </a:t>
            </a:r>
            <a:r>
              <a:rPr i="1" lang="en">
                <a:solidFill>
                  <a:schemeClr val="dk1"/>
                </a:solidFill>
              </a:rPr>
              <a:t>Proceedings of the IEEE conference on Computer Vision and Pattern Recognition</a:t>
            </a:r>
            <a:r>
              <a:rPr lang="en">
                <a:solidFill>
                  <a:schemeClr val="dk1"/>
                </a:solidFill>
              </a:rPr>
              <a:t>. 2017.</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e4b2be9173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e4b2be9173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1e4b2be9173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1e4b2be9173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Masana, Marc, et al. "Class-incremental learning: survey and performance evaluation on image classification." </a:t>
            </a:r>
            <a:r>
              <a:rPr i="1" lang="en">
                <a:solidFill>
                  <a:schemeClr val="dk1"/>
                </a:solidFill>
              </a:rPr>
              <a:t>IEEE Transactions on Pattern Analysis and Machine Intelligence</a:t>
            </a:r>
            <a:r>
              <a:rPr lang="en">
                <a:solidFill>
                  <a:schemeClr val="dk1"/>
                </a:solidFill>
              </a:rPr>
              <a:t> 45.5 (2022): 5513-5533.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e4b2be9173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e4b2be9173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e4b2be9173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e4b2be9173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Yu, Lu, et al. "Semantic drift compensation for class-incremental learning." </a:t>
            </a:r>
            <a:r>
              <a:rPr i="1" lang="en">
                <a:solidFill>
                  <a:schemeClr val="dk1"/>
                </a:solidFill>
              </a:rPr>
              <a:t>Proceedings of the IEEE/CVF conference on computer vision and pattern recognition</a:t>
            </a:r>
            <a:r>
              <a:rPr lang="en">
                <a:solidFill>
                  <a:schemeClr val="dk1"/>
                </a:solidFill>
              </a:rPr>
              <a:t>. 2020.</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e4cabf892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1e4cabf892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Li, Zhizhong, and Derek Hoiem. "Learning without forgetting." </a:t>
            </a:r>
            <a:r>
              <a:rPr i="1" lang="en">
                <a:solidFill>
                  <a:schemeClr val="dk1"/>
                </a:solidFill>
              </a:rPr>
              <a:t>IEEE transactions on pattern analysis and machine intelligence</a:t>
            </a:r>
            <a:r>
              <a:rPr lang="en">
                <a:solidFill>
                  <a:schemeClr val="dk1"/>
                </a:solidFill>
              </a:rPr>
              <a:t> 40.12 (2017): 2935-2947.</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e4b2be9173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1e4b2be9173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1e4b2be9173_0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1e4b2be9173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1e4cabf8924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1e4cabf892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1e4cabf8924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1e4cabf8924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Wu, Guile, Shaogang Gong, and Pan Li. "Striking a balance between stability and plasticity for class-incremental learning." </a:t>
            </a:r>
            <a:r>
              <a:rPr i="1" lang="en">
                <a:solidFill>
                  <a:schemeClr val="dk1"/>
                </a:solidFill>
              </a:rPr>
              <a:t>Proceedings of the IEEE/CVF International Conference on Computer Vision</a:t>
            </a:r>
            <a:r>
              <a:rPr lang="en">
                <a:solidFill>
                  <a:schemeClr val="dk1"/>
                </a:solidFill>
              </a:rPr>
              <a:t>. 2021.</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1e4cabf8924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1e4cabf8924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Wang, Liyuan, et al. "A comprehensive survey of continual learning: Theory, method and application." </a:t>
            </a:r>
            <a:r>
              <a:rPr i="1" lang="en">
                <a:solidFill>
                  <a:schemeClr val="dk1"/>
                </a:solidFill>
              </a:rPr>
              <a:t>arXiv preprint arXiv:2302.00487</a:t>
            </a:r>
            <a:r>
              <a:rPr lang="en">
                <a:solidFill>
                  <a:schemeClr val="dk1"/>
                </a:solidFill>
              </a:rPr>
              <a:t> (2023).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1e4cabf8924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1e4cabf892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Wang, Liyuan, et al. "A comprehensive survey of continual learning: Theory, method and application." </a:t>
            </a:r>
            <a:r>
              <a:rPr i="1" lang="en">
                <a:solidFill>
                  <a:schemeClr val="dk1"/>
                </a:solidFill>
              </a:rPr>
              <a:t>arXiv preprint arXiv:2302.00487</a:t>
            </a:r>
            <a:r>
              <a:rPr lang="en">
                <a:solidFill>
                  <a:schemeClr val="dk1"/>
                </a:solidFill>
              </a:rPr>
              <a:t> (2023).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e4cabf8924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1e4cabf8924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1e4cabf8924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1e4cabf8924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Hinton, Geoffrey, Oriol Vinyals, and Jeff Dean. "Distilling the knowledge in a neural network." </a:t>
            </a:r>
            <a:r>
              <a:rPr i="1" lang="en">
                <a:solidFill>
                  <a:schemeClr val="dk1"/>
                </a:solidFill>
              </a:rPr>
              <a:t>arXiv preprint arXiv:1503.02531</a:t>
            </a:r>
            <a:r>
              <a:rPr lang="en">
                <a:solidFill>
                  <a:schemeClr val="dk1"/>
                </a:solidFill>
              </a:rPr>
              <a:t> (2015).</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1e4cabf8924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1e4cabf8924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1e4cabf8924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1e4cabf8924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1e4cabf8924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1e4cabf892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1e4b2be9173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1e4b2be9173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1e4cabf8924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1e4cabf8924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Wang, Liyuan, et al. "A comprehensive survey of continual learning: Theory, method and application." </a:t>
            </a:r>
            <a:r>
              <a:rPr i="1" lang="en">
                <a:solidFill>
                  <a:schemeClr val="dk1"/>
                </a:solidFill>
              </a:rPr>
              <a:t>arXiv preprint arXiv:2302.00487</a:t>
            </a:r>
            <a:r>
              <a:rPr lang="en">
                <a:solidFill>
                  <a:schemeClr val="dk1"/>
                </a:solidFill>
              </a:rPr>
              <a:t> (2023).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1e4cabf8924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1e4cabf8924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Wang, Liyuan, et al. "A comprehensive survey of continual learning: Theory, method and application." </a:t>
            </a:r>
            <a:r>
              <a:rPr i="1" lang="en">
                <a:solidFill>
                  <a:schemeClr val="dk1"/>
                </a:solidFill>
              </a:rPr>
              <a:t>arXiv preprint arXiv:2302.00487</a:t>
            </a:r>
            <a:r>
              <a:rPr lang="en">
                <a:solidFill>
                  <a:schemeClr val="dk1"/>
                </a:solidFill>
              </a:rPr>
              <a:t> (2023).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1e4cabf8924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1e4cabf8924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Masana, Marc, et al. "Class-incremental learning: survey and performance evaluation on image classification." </a:t>
            </a:r>
            <a:r>
              <a:rPr i="1" lang="en">
                <a:solidFill>
                  <a:schemeClr val="dk1"/>
                </a:solidFill>
              </a:rPr>
              <a:t>IEEE Transactions on Pattern Analysis and Machine Intelligence</a:t>
            </a:r>
            <a:r>
              <a:rPr lang="en">
                <a:solidFill>
                  <a:schemeClr val="dk1"/>
                </a:solidFill>
              </a:rPr>
              <a:t> 45.5 (2022): 5513-5533.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1e4cabf8924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1e4cabf8924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Wang, Liyuan, et al. "A comprehensive survey of continual learning: Theory, method and application." </a:t>
            </a:r>
            <a:r>
              <a:rPr i="1" lang="en">
                <a:solidFill>
                  <a:schemeClr val="dk1"/>
                </a:solidFill>
              </a:rPr>
              <a:t>arXiv preprint arXiv:2302.00487</a:t>
            </a:r>
            <a:r>
              <a:rPr lang="en">
                <a:solidFill>
                  <a:schemeClr val="dk1"/>
                </a:solidFill>
              </a:rPr>
              <a:t> (2023).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1e4cabf8924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1e4cabf8924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Wang, Liyuan, et al. "A comprehensive survey of continual learning: Theory, method and application." </a:t>
            </a:r>
            <a:r>
              <a:rPr i="1" lang="en">
                <a:solidFill>
                  <a:schemeClr val="dk1"/>
                </a:solidFill>
              </a:rPr>
              <a:t>arXiv preprint arXiv:2302.00487</a:t>
            </a:r>
            <a:r>
              <a:rPr lang="en">
                <a:solidFill>
                  <a:schemeClr val="dk1"/>
                </a:solidFill>
              </a:rPr>
              <a:t> (2023).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1e4cabf8924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1e4cabf8924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Wang, Liyuan, et al. "A comprehensive survey of continual learning: Theory, method and application." </a:t>
            </a:r>
            <a:r>
              <a:rPr i="1" lang="en">
                <a:solidFill>
                  <a:schemeClr val="dk1"/>
                </a:solidFill>
              </a:rPr>
              <a:t>arXiv preprint arXiv:2302.00487</a:t>
            </a:r>
            <a:r>
              <a:rPr lang="en">
                <a:solidFill>
                  <a:schemeClr val="dk1"/>
                </a:solidFill>
              </a:rPr>
              <a:t> (2023).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1e4cabf8924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1e4cabf8924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Wang, Liyuan, et al. "A comprehensive survey of continual learning: Theory, method and application." </a:t>
            </a:r>
            <a:r>
              <a:rPr i="1" lang="en">
                <a:solidFill>
                  <a:schemeClr val="dk1"/>
                </a:solidFill>
              </a:rPr>
              <a:t>arXiv preprint arXiv:2302.00487</a:t>
            </a:r>
            <a:r>
              <a:rPr lang="en">
                <a:solidFill>
                  <a:schemeClr val="dk1"/>
                </a:solidFill>
              </a:rPr>
              <a:t> (2023).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1e4cabf8924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1e4cabf8924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Wang, Liyuan, et al. "A comprehensive survey of continual learning: Theory, method and application." </a:t>
            </a:r>
            <a:r>
              <a:rPr i="1" lang="en">
                <a:solidFill>
                  <a:schemeClr val="dk1"/>
                </a:solidFill>
              </a:rPr>
              <a:t>arXiv preprint arXiv:2302.00487</a:t>
            </a:r>
            <a:r>
              <a:rPr lang="en">
                <a:solidFill>
                  <a:schemeClr val="dk1"/>
                </a:solidFill>
              </a:rPr>
              <a:t> (2023).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1e4cabf8924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1e4cabf8924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1e4b2be9173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1e4b2be9173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1e4b2be9173_0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1e4b2be9173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1e4b2be9173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1e4b2be9173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1e4b2be9173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1e4b2be9173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De Lange, Matthias, et al. "A continual learning survey: Defying forgetting in classification tasks." </a:t>
            </a:r>
            <a:r>
              <a:rPr i="1" lang="en">
                <a:solidFill>
                  <a:schemeClr val="dk1"/>
                </a:solidFill>
              </a:rPr>
              <a:t>IEEE transactions on pattern analysis and machine intelligence</a:t>
            </a:r>
            <a:r>
              <a:rPr lang="en">
                <a:solidFill>
                  <a:schemeClr val="dk1"/>
                </a:solidFill>
              </a:rPr>
              <a:t> 44.7 (2021): 3366-3385.</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1e4b2be9173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1e4b2be9173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De Lange, Matthias, et al. "A continual learning survey: Defying forgetting in classification tasks." </a:t>
            </a:r>
            <a:r>
              <a:rPr i="1" lang="en">
                <a:solidFill>
                  <a:schemeClr val="dk1"/>
                </a:solidFill>
              </a:rPr>
              <a:t>IEEE transactions on pattern analysis and machine intelligence</a:t>
            </a:r>
            <a:r>
              <a:rPr lang="en">
                <a:solidFill>
                  <a:schemeClr val="dk1"/>
                </a:solidFill>
              </a:rPr>
              <a:t> 44.7 (2021): 3366-3385.</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5b94f57f3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25b94f57f3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Peng, Liangzu, Paris Giampouras, and René Vidal. "The ideal continual learner: An agent that never forgets." </a:t>
            </a:r>
            <a:r>
              <a:rPr i="1" lang="en">
                <a:solidFill>
                  <a:schemeClr val="dk1"/>
                </a:solidFill>
              </a:rPr>
              <a:t>International Conference on Machine Learning</a:t>
            </a:r>
            <a:r>
              <a:rPr lang="en">
                <a:solidFill>
                  <a:schemeClr val="dk1"/>
                </a:solidFill>
              </a:rPr>
              <a:t>. PMLR, 2023.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1e4cabf8924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1e4cabf8924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68300" lvl="0" marL="457200" rtl="0">
              <a:spcBef>
                <a:spcPts val="0"/>
              </a:spcBef>
              <a:spcAft>
                <a:spcPts val="0"/>
              </a:spcAft>
              <a:buSzPts val="2200"/>
              <a:buChar char="●"/>
              <a:defRPr/>
            </a:lvl1pPr>
            <a:lvl2pPr indent="-355600" lvl="1" marL="914400" rtl="0">
              <a:spcBef>
                <a:spcPts val="0"/>
              </a:spcBef>
              <a:spcAft>
                <a:spcPts val="0"/>
              </a:spcAft>
              <a:buSzPts val="2000"/>
              <a:buChar char="○"/>
              <a:defRPr/>
            </a:lvl2pPr>
            <a:lvl3pPr indent="-342900" lvl="2" marL="1371600" rtl="0">
              <a:spcBef>
                <a:spcPts val="0"/>
              </a:spcBef>
              <a:spcAft>
                <a:spcPts val="0"/>
              </a:spcAft>
              <a:buSzPts val="1800"/>
              <a:buChar char="■"/>
              <a:defRPr/>
            </a:lvl3pPr>
            <a:lvl4pPr indent="-330200" lvl="3" marL="1828800" rtl="0">
              <a:spcBef>
                <a:spcPts val="0"/>
              </a:spcBef>
              <a:spcAft>
                <a:spcPts val="0"/>
              </a:spcAft>
              <a:buSzPts val="16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68300" lvl="0" marL="457200" rtl="0">
              <a:spcBef>
                <a:spcPts val="0"/>
              </a:spcBef>
              <a:spcAft>
                <a:spcPts val="0"/>
              </a:spcAft>
              <a:buSzPts val="2200"/>
              <a:buChar char="●"/>
              <a:defRPr/>
            </a:lvl1pPr>
            <a:lvl2pPr indent="-355600" lvl="1" marL="914400" rtl="0">
              <a:spcBef>
                <a:spcPts val="0"/>
              </a:spcBef>
              <a:spcAft>
                <a:spcPts val="0"/>
              </a:spcAft>
              <a:buSzPts val="2000"/>
              <a:buChar char="○"/>
              <a:defRPr/>
            </a:lvl2pPr>
            <a:lvl3pPr indent="-342900" lvl="2" marL="1371600" rtl="0">
              <a:spcBef>
                <a:spcPts val="0"/>
              </a:spcBef>
              <a:spcAft>
                <a:spcPts val="0"/>
              </a:spcAft>
              <a:buSzPts val="1800"/>
              <a:buChar char="■"/>
              <a:defRPr/>
            </a:lvl3pPr>
            <a:lvl4pPr indent="-330200" lvl="3" marL="1828800" rtl="0">
              <a:spcBef>
                <a:spcPts val="0"/>
              </a:spcBef>
              <a:spcAft>
                <a:spcPts val="0"/>
              </a:spcAft>
              <a:buSzPts val="16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22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68300" lvl="0" marL="457200" rtl="0" algn="ctr">
              <a:spcBef>
                <a:spcPts val="0"/>
              </a:spcBef>
              <a:spcAft>
                <a:spcPts val="0"/>
              </a:spcAft>
              <a:buSzPts val="2200"/>
              <a:buChar char="●"/>
              <a:defRPr/>
            </a:lvl1pPr>
            <a:lvl2pPr indent="-355600" lvl="1" marL="914400" rtl="0" algn="ctr">
              <a:spcBef>
                <a:spcPts val="0"/>
              </a:spcBef>
              <a:spcAft>
                <a:spcPts val="0"/>
              </a:spcAft>
              <a:buSzPts val="2000"/>
              <a:buChar char="○"/>
              <a:defRPr/>
            </a:lvl2pPr>
            <a:lvl3pPr indent="-342900" lvl="2" marL="1371600" rtl="0" algn="ctr">
              <a:spcBef>
                <a:spcPts val="0"/>
              </a:spcBef>
              <a:spcAft>
                <a:spcPts val="0"/>
              </a:spcAft>
              <a:buSzPts val="1800"/>
              <a:buChar char="■"/>
              <a:defRPr/>
            </a:lvl3pPr>
            <a:lvl4pPr indent="-330200" lvl="3" marL="1828800" rtl="0" algn="ctr">
              <a:spcBef>
                <a:spcPts val="0"/>
              </a:spcBef>
              <a:spcAft>
                <a:spcPts val="0"/>
              </a:spcAft>
              <a:buSzPts val="16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68300" lvl="0" marL="457200" rtl="0">
              <a:lnSpc>
                <a:spcPct val="115000"/>
              </a:lnSpc>
              <a:spcBef>
                <a:spcPts val="0"/>
              </a:spcBef>
              <a:spcAft>
                <a:spcPts val="0"/>
              </a:spcAft>
              <a:buClr>
                <a:schemeClr val="dk2"/>
              </a:buClr>
              <a:buSzPts val="2200"/>
              <a:buChar char="●"/>
              <a:defRPr sz="2200">
                <a:solidFill>
                  <a:schemeClr val="dk2"/>
                </a:solidFill>
              </a:defRPr>
            </a:lvl1pPr>
            <a:lvl2pPr indent="-355600" lvl="1" marL="914400" rtl="0">
              <a:lnSpc>
                <a:spcPct val="115000"/>
              </a:lnSpc>
              <a:spcBef>
                <a:spcPts val="0"/>
              </a:spcBef>
              <a:spcAft>
                <a:spcPts val="0"/>
              </a:spcAft>
              <a:buClr>
                <a:schemeClr val="dk2"/>
              </a:buClr>
              <a:buSzPts val="2000"/>
              <a:buChar char="○"/>
              <a:defRPr sz="2000">
                <a:solidFill>
                  <a:schemeClr val="dk2"/>
                </a:solidFill>
              </a:defRPr>
            </a:lvl2pPr>
            <a:lvl3pPr indent="-342900" lvl="2" marL="1371600" rtl="0">
              <a:lnSpc>
                <a:spcPct val="115000"/>
              </a:lnSpc>
              <a:spcBef>
                <a:spcPts val="0"/>
              </a:spcBef>
              <a:spcAft>
                <a:spcPts val="0"/>
              </a:spcAft>
              <a:buClr>
                <a:schemeClr val="dk2"/>
              </a:buClr>
              <a:buSzPts val="1800"/>
              <a:buChar char="■"/>
              <a:defRPr sz="1800">
                <a:solidFill>
                  <a:schemeClr val="dk2"/>
                </a:solidFill>
              </a:defRPr>
            </a:lvl3pPr>
            <a:lvl4pPr indent="-330200" lvl="3" marL="1828800" rtl="0">
              <a:lnSpc>
                <a:spcPct val="115000"/>
              </a:lnSpc>
              <a:spcBef>
                <a:spcPts val="0"/>
              </a:spcBef>
              <a:spcAft>
                <a:spcPts val="0"/>
              </a:spcAft>
              <a:buClr>
                <a:schemeClr val="dk2"/>
              </a:buClr>
              <a:buSzPts val="1600"/>
              <a:buChar char="●"/>
              <a:defRPr sz="1600">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18.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 Id="rId3" Type="http://schemas.openxmlformats.org/officeDocument/2006/relationships/image" Target="../media/image1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 Id="rId3" Type="http://schemas.openxmlformats.org/officeDocument/2006/relationships/image" Target="../media/image21.png"/><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 Id="rId3"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5"/>
          <p:cNvSpPr txBox="1"/>
          <p:nvPr>
            <p:ph type="ctrTitle"/>
          </p:nvPr>
        </p:nvSpPr>
        <p:spPr>
          <a:xfrm>
            <a:off x="311708" y="744575"/>
            <a:ext cx="8520600" cy="2052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4200">
                <a:solidFill>
                  <a:srgbClr val="666666"/>
                </a:solidFill>
              </a:rPr>
              <a:t>Continual Learning for Image Classification</a:t>
            </a:r>
            <a:endParaRPr sz="4200">
              <a:solidFill>
                <a:srgbClr val="666666"/>
              </a:solidFill>
            </a:endParaRPr>
          </a:p>
          <a:p>
            <a:pPr indent="0" lvl="0" marL="0" rtl="0" algn="ctr">
              <a:spcBef>
                <a:spcPts val="0"/>
              </a:spcBef>
              <a:spcAft>
                <a:spcPts val="0"/>
              </a:spcAft>
              <a:buNone/>
            </a:pPr>
            <a:r>
              <a:rPr lang="en" sz="4200"/>
              <a:t>Course 2: Challenges and Approaches</a:t>
            </a:r>
            <a:endParaRPr sz="4200"/>
          </a:p>
        </p:txBody>
      </p:sp>
      <p:sp>
        <p:nvSpPr>
          <p:cNvPr id="100" name="Google Shape;100;p25"/>
          <p:cNvSpPr txBox="1"/>
          <p:nvPr>
            <p:ph idx="1" type="subTitle"/>
          </p:nvPr>
        </p:nvSpPr>
        <p:spPr>
          <a:xfrm>
            <a:off x="311700" y="2834125"/>
            <a:ext cx="8520600" cy="1322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Adrian Popescu</a:t>
            </a:r>
            <a:endParaRPr/>
          </a:p>
          <a:p>
            <a:pPr indent="0" lvl="0" marL="0" rtl="0" algn="ctr">
              <a:spcBef>
                <a:spcPts val="0"/>
              </a:spcBef>
              <a:spcAft>
                <a:spcPts val="0"/>
              </a:spcAft>
              <a:buNone/>
            </a:pPr>
            <a:r>
              <a:rPr lang="en"/>
              <a:t>adrian.popescu@cea.fr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Overview</a:t>
            </a:r>
            <a:endParaRPr/>
          </a:p>
        </p:txBody>
      </p:sp>
      <p:sp>
        <p:nvSpPr>
          <p:cNvPr id="106" name="Google Shape;106;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Catastrophic forgetting / interference</a:t>
            </a:r>
            <a:endParaRPr/>
          </a:p>
          <a:p>
            <a:pPr indent="-368300" lvl="0" marL="457200" rtl="0" algn="l">
              <a:spcBef>
                <a:spcPts val="0"/>
              </a:spcBef>
              <a:spcAft>
                <a:spcPts val="0"/>
              </a:spcAft>
              <a:buSzPts val="2200"/>
              <a:buChar char="●"/>
            </a:pPr>
            <a:r>
              <a:rPr lang="en"/>
              <a:t>Stability - plasticity balance</a:t>
            </a:r>
            <a:endParaRPr/>
          </a:p>
          <a:p>
            <a:pPr indent="-368300" lvl="0" marL="457200" rtl="0" algn="l">
              <a:spcBef>
                <a:spcPts val="0"/>
              </a:spcBef>
              <a:spcAft>
                <a:spcPts val="0"/>
              </a:spcAft>
              <a:buSzPts val="2200"/>
              <a:buChar char="●"/>
            </a:pPr>
            <a:r>
              <a:rPr lang="en"/>
              <a:t>A t</a:t>
            </a:r>
            <a:r>
              <a:rPr lang="en"/>
              <a:t>axonomy of CL methods</a:t>
            </a:r>
            <a:endParaRPr/>
          </a:p>
          <a:p>
            <a:pPr indent="-368300" lvl="0" marL="457200" rtl="0" algn="l">
              <a:spcBef>
                <a:spcPts val="0"/>
              </a:spcBef>
              <a:spcAft>
                <a:spcPts val="0"/>
              </a:spcAft>
              <a:buSzPts val="2200"/>
              <a:buChar char="●"/>
            </a:pPr>
            <a:r>
              <a:rPr lang="en"/>
              <a:t>Desirable properties of CL methods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7"/>
          <p:cNvSpPr txBox="1"/>
          <p:nvPr>
            <p:ph type="title"/>
          </p:nvPr>
        </p:nvSpPr>
        <p:spPr>
          <a:xfrm>
            <a:off x="311700" y="20452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3620"/>
              <a:t>Catastrophic forgetting</a:t>
            </a:r>
            <a:endParaRPr sz="3620"/>
          </a:p>
          <a:p>
            <a:pPr indent="0" lvl="0" marL="0" rtl="0" algn="ctr">
              <a:spcBef>
                <a:spcPts val="0"/>
              </a:spcBef>
              <a:spcAft>
                <a:spcPts val="0"/>
              </a:spcAft>
              <a:buSzPts val="99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An old problem</a:t>
            </a:r>
            <a:endParaRPr/>
          </a:p>
        </p:txBody>
      </p:sp>
      <p:sp>
        <p:nvSpPr>
          <p:cNvPr id="117" name="Google Shape;117;p28"/>
          <p:cNvSpPr txBox="1"/>
          <p:nvPr>
            <p:ph idx="1" type="body"/>
          </p:nvPr>
        </p:nvSpPr>
        <p:spPr>
          <a:xfrm>
            <a:off x="311700" y="1152475"/>
            <a:ext cx="8658000" cy="3882000"/>
          </a:xfrm>
          <a:prstGeom prst="rect">
            <a:avLst/>
          </a:prstGeom>
        </p:spPr>
        <p:txBody>
          <a:bodyPr anchorCtr="0" anchor="t" bIns="91425" lIns="91425" spcFirstLastPara="1" rIns="91425" wrap="square" tIns="91425">
            <a:normAutofit fontScale="92500" lnSpcReduction="10000"/>
          </a:bodyPr>
          <a:lstStyle/>
          <a:p>
            <a:pPr indent="-357822" lvl="0" marL="457200" rtl="0" algn="l">
              <a:spcBef>
                <a:spcPts val="0"/>
              </a:spcBef>
              <a:spcAft>
                <a:spcPts val="0"/>
              </a:spcAft>
              <a:buSzPct val="122222"/>
              <a:buChar char="●"/>
            </a:pPr>
            <a:r>
              <a:rPr lang="en"/>
              <a:t>“New learning may interfere catastrophically with old learning when networks are trained sequentially. The analysis of the causes of interference implies that at least some interference will occur whenever new learning may alter weights involved in representing old learning” </a:t>
            </a:r>
            <a:r>
              <a:rPr lang="en" sz="1800"/>
              <a:t>(McCloskey &amp; Neal, 1989)</a:t>
            </a:r>
            <a:endParaRPr sz="1800"/>
          </a:p>
          <a:p>
            <a:pPr indent="0" lvl="0" marL="457200" rtl="0" algn="l">
              <a:spcBef>
                <a:spcPts val="1200"/>
              </a:spcBef>
              <a:spcAft>
                <a:spcPts val="0"/>
              </a:spcAft>
              <a:buNone/>
            </a:pPr>
            <a:r>
              <a:t/>
            </a:r>
            <a:endParaRPr sz="100"/>
          </a:p>
          <a:p>
            <a:pPr indent="-357822" lvl="0" marL="457200" rtl="0" algn="l">
              <a:spcBef>
                <a:spcPts val="1200"/>
              </a:spcBef>
              <a:spcAft>
                <a:spcPts val="0"/>
              </a:spcAft>
              <a:buSzPct val="122222"/>
              <a:buChar char="●"/>
            </a:pPr>
            <a:r>
              <a:rPr lang="en"/>
              <a:t>“Unfortunately, though, catastrophic forgetting does occur under certain circumstances in distributed connectionist networks. The very features that give these networks their remarkable abilities to generalize, to function in the presence of degraded input, and so on, are found to be the root cause of catastrophic forgetting.” </a:t>
            </a:r>
            <a:r>
              <a:rPr lang="en" sz="1800"/>
              <a:t>(French, 1999)</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Yet to be solved</a:t>
            </a:r>
            <a:endParaRPr/>
          </a:p>
        </p:txBody>
      </p:sp>
      <p:sp>
        <p:nvSpPr>
          <p:cNvPr id="123" name="Google Shape;123;p29"/>
          <p:cNvSpPr txBox="1"/>
          <p:nvPr>
            <p:ph idx="1" type="body"/>
          </p:nvPr>
        </p:nvSpPr>
        <p:spPr>
          <a:xfrm>
            <a:off x="311700" y="1152475"/>
            <a:ext cx="4228200" cy="34164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Despite numerous claims of the contrary</a:t>
            </a:r>
            <a:endParaRPr/>
          </a:p>
          <a:p>
            <a:pPr indent="-368300" lvl="0" marL="457200" rtl="0" algn="l">
              <a:spcBef>
                <a:spcPts val="0"/>
              </a:spcBef>
              <a:spcAft>
                <a:spcPts val="0"/>
              </a:spcAft>
              <a:buSzPts val="2200"/>
              <a:buChar char="●"/>
            </a:pPr>
            <a:r>
              <a:rPr lang="en"/>
              <a:t> There is always a price to pay</a:t>
            </a:r>
            <a:endParaRPr/>
          </a:p>
          <a:p>
            <a:pPr indent="-355600" lvl="1" marL="914400" rtl="0" algn="l">
              <a:spcBef>
                <a:spcPts val="0"/>
              </a:spcBef>
              <a:spcAft>
                <a:spcPts val="0"/>
              </a:spcAft>
              <a:buSzPts val="2000"/>
              <a:buChar char="○"/>
            </a:pPr>
            <a:r>
              <a:rPr lang="en"/>
              <a:t>Large memory buffer</a:t>
            </a:r>
            <a:endParaRPr/>
          </a:p>
          <a:p>
            <a:pPr indent="-355600" lvl="1" marL="914400" rtl="0" algn="l">
              <a:spcBef>
                <a:spcPts val="0"/>
              </a:spcBef>
              <a:spcAft>
                <a:spcPts val="0"/>
              </a:spcAft>
              <a:buSzPts val="2000"/>
              <a:buChar char="○"/>
            </a:pPr>
            <a:r>
              <a:rPr lang="en"/>
              <a:t>Strong increase of the parametric footprint</a:t>
            </a:r>
            <a:endParaRPr/>
          </a:p>
          <a:p>
            <a:pPr indent="-355600" lvl="1" marL="914400" rtl="0" algn="l">
              <a:spcBef>
                <a:spcPts val="0"/>
              </a:spcBef>
              <a:spcAft>
                <a:spcPts val="0"/>
              </a:spcAft>
              <a:buSzPts val="2000"/>
              <a:buChar char="○"/>
            </a:pPr>
            <a:r>
              <a:rPr lang="en"/>
              <a:t>Use of external data</a:t>
            </a:r>
            <a:endParaRPr/>
          </a:p>
        </p:txBody>
      </p:sp>
      <p:pic>
        <p:nvPicPr>
          <p:cNvPr id="124" name="Google Shape;124;p29"/>
          <p:cNvPicPr preferRelativeResize="0"/>
          <p:nvPr/>
        </p:nvPicPr>
        <p:blipFill>
          <a:blip r:embed="rId3">
            <a:alphaModFix/>
          </a:blip>
          <a:stretch>
            <a:fillRect/>
          </a:stretch>
        </p:blipFill>
        <p:spPr>
          <a:xfrm>
            <a:off x="4790701" y="1222450"/>
            <a:ext cx="3685124" cy="1098825"/>
          </a:xfrm>
          <a:prstGeom prst="rect">
            <a:avLst/>
          </a:prstGeom>
          <a:noFill/>
          <a:ln>
            <a:noFill/>
          </a:ln>
        </p:spPr>
      </p:pic>
      <p:pic>
        <p:nvPicPr>
          <p:cNvPr id="125" name="Google Shape;125;p29"/>
          <p:cNvPicPr preferRelativeResize="0"/>
          <p:nvPr/>
        </p:nvPicPr>
        <p:blipFill>
          <a:blip r:embed="rId4">
            <a:alphaModFix/>
          </a:blip>
          <a:stretch>
            <a:fillRect/>
          </a:stretch>
        </p:blipFill>
        <p:spPr>
          <a:xfrm>
            <a:off x="4747025" y="3725399"/>
            <a:ext cx="3876800" cy="904575"/>
          </a:xfrm>
          <a:prstGeom prst="rect">
            <a:avLst/>
          </a:prstGeom>
          <a:noFill/>
          <a:ln>
            <a:noFill/>
          </a:ln>
        </p:spPr>
      </p:pic>
      <p:pic>
        <p:nvPicPr>
          <p:cNvPr id="126" name="Google Shape;126;p29"/>
          <p:cNvPicPr preferRelativeResize="0"/>
          <p:nvPr/>
        </p:nvPicPr>
        <p:blipFill>
          <a:blip r:embed="rId5">
            <a:alphaModFix/>
          </a:blip>
          <a:stretch>
            <a:fillRect/>
          </a:stretch>
        </p:blipFill>
        <p:spPr>
          <a:xfrm>
            <a:off x="4790700" y="2641800"/>
            <a:ext cx="3685125" cy="96223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Catastrophic forgetting (French, 1999)</a:t>
            </a:r>
            <a:endParaRPr/>
          </a:p>
        </p:txBody>
      </p:sp>
      <p:sp>
        <p:nvSpPr>
          <p:cNvPr id="132" name="Google Shape;132;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Analysis inspired from interference in animals </a:t>
            </a:r>
            <a:endParaRPr/>
          </a:p>
          <a:p>
            <a:pPr indent="-368300" lvl="0" marL="457200" rtl="0" algn="l">
              <a:spcBef>
                <a:spcPts val="0"/>
              </a:spcBef>
              <a:spcAft>
                <a:spcPts val="0"/>
              </a:spcAft>
              <a:buSzPts val="2200"/>
              <a:buChar char="●"/>
            </a:pPr>
            <a:r>
              <a:rPr lang="en"/>
              <a:t>Hypothesis: gradual forgetting in higher mammals because of the hippocampal-neocortical separation</a:t>
            </a:r>
            <a:endParaRPr/>
          </a:p>
          <a:p>
            <a:pPr indent="-368300" lvl="0" marL="457200" rtl="0" algn="l">
              <a:spcBef>
                <a:spcPts val="0"/>
              </a:spcBef>
              <a:spcAft>
                <a:spcPts val="0"/>
              </a:spcAft>
              <a:buSzPts val="2200"/>
              <a:buChar char="●"/>
            </a:pPr>
            <a:r>
              <a:rPr lang="en"/>
              <a:t>Distributed neural networks</a:t>
            </a:r>
            <a:endParaRPr/>
          </a:p>
          <a:p>
            <a:pPr indent="-355600" lvl="1" marL="914400" rtl="0" algn="l">
              <a:spcBef>
                <a:spcPts val="0"/>
              </a:spcBef>
              <a:spcAft>
                <a:spcPts val="0"/>
              </a:spcAft>
              <a:buSzPts val="2000"/>
              <a:buChar char="○"/>
            </a:pPr>
            <a:r>
              <a:rPr lang="en"/>
              <a:t>Learning</a:t>
            </a:r>
            <a:r>
              <a:rPr lang="en"/>
              <a:t> of new patterns changes the weights space</a:t>
            </a:r>
            <a:endParaRPr/>
          </a:p>
          <a:p>
            <a:pPr indent="-355600" lvl="1" marL="914400" rtl="0" algn="l">
              <a:spcBef>
                <a:spcPts val="0"/>
              </a:spcBef>
              <a:spcAft>
                <a:spcPts val="0"/>
              </a:spcAft>
              <a:buSzPts val="2000"/>
              <a:buChar char="○"/>
            </a:pPr>
            <a:r>
              <a:rPr lang="en"/>
              <a:t>“Weight cliffs” - “moving even small distances over the weight-landscape would radically disrupt prior learning”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31"/>
          <p:cNvSpPr txBox="1"/>
          <p:nvPr>
            <p:ph type="title"/>
          </p:nvPr>
        </p:nvSpPr>
        <p:spPr>
          <a:xfrm>
            <a:off x="281175" y="462450"/>
            <a:ext cx="5693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Accuracy in continual learning (2017)</a:t>
            </a:r>
            <a:endParaRPr/>
          </a:p>
        </p:txBody>
      </p:sp>
      <p:sp>
        <p:nvSpPr>
          <p:cNvPr id="138" name="Google Shape;138;p31"/>
          <p:cNvSpPr txBox="1"/>
          <p:nvPr>
            <p:ph idx="1" type="body"/>
          </p:nvPr>
        </p:nvSpPr>
        <p:spPr>
          <a:xfrm>
            <a:off x="311700" y="1152475"/>
            <a:ext cx="4699200" cy="34164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Drastic drop in accuracy if nothing is done to prevent forgetting</a:t>
            </a:r>
            <a:endParaRPr/>
          </a:p>
          <a:p>
            <a:pPr indent="-368300" lvl="0" marL="457200" rtl="0" algn="l">
              <a:spcBef>
                <a:spcPts val="0"/>
              </a:spcBef>
              <a:spcAft>
                <a:spcPts val="0"/>
              </a:spcAft>
              <a:buSzPts val="2200"/>
              <a:buChar char="●"/>
            </a:pPr>
            <a:r>
              <a:rPr lang="en"/>
              <a:t>Exemplar-free is below exemplar-based CL</a:t>
            </a:r>
            <a:endParaRPr/>
          </a:p>
          <a:p>
            <a:pPr indent="-355600" lvl="1" marL="914400" rtl="0" algn="l">
              <a:spcBef>
                <a:spcPts val="0"/>
              </a:spcBef>
              <a:spcAft>
                <a:spcPts val="0"/>
              </a:spcAft>
              <a:buSzPts val="2000"/>
              <a:buChar char="○"/>
            </a:pPr>
            <a:r>
              <a:rPr lang="en"/>
              <a:t>But there is a storage cost</a:t>
            </a:r>
            <a:endParaRPr/>
          </a:p>
          <a:p>
            <a:pPr indent="-368300" lvl="0" marL="457200" rtl="0" algn="l">
              <a:spcBef>
                <a:spcPts val="0"/>
              </a:spcBef>
              <a:spcAft>
                <a:spcPts val="0"/>
              </a:spcAft>
              <a:buSzPts val="2200"/>
              <a:buChar char="●"/>
            </a:pPr>
            <a:r>
              <a:rPr lang="en"/>
              <a:t>The performance gap compared to standard learning is large</a:t>
            </a:r>
            <a:endParaRPr/>
          </a:p>
        </p:txBody>
      </p:sp>
      <p:pic>
        <p:nvPicPr>
          <p:cNvPr id="139" name="Google Shape;139;p31"/>
          <p:cNvPicPr preferRelativeResize="0"/>
          <p:nvPr/>
        </p:nvPicPr>
        <p:blipFill>
          <a:blip r:embed="rId3">
            <a:alphaModFix/>
          </a:blip>
          <a:stretch>
            <a:fillRect/>
          </a:stretch>
        </p:blipFill>
        <p:spPr>
          <a:xfrm>
            <a:off x="4826388" y="1246175"/>
            <a:ext cx="4200525" cy="3228975"/>
          </a:xfrm>
          <a:prstGeom prst="rect">
            <a:avLst/>
          </a:prstGeom>
          <a:noFill/>
          <a:ln>
            <a:noFill/>
          </a:ln>
        </p:spPr>
      </p:pic>
      <p:pic>
        <p:nvPicPr>
          <p:cNvPr id="140" name="Google Shape;140;p31"/>
          <p:cNvPicPr preferRelativeResize="0"/>
          <p:nvPr/>
        </p:nvPicPr>
        <p:blipFill>
          <a:blip r:embed="rId4">
            <a:alphaModFix/>
          </a:blip>
          <a:stretch>
            <a:fillRect/>
          </a:stretch>
        </p:blipFill>
        <p:spPr>
          <a:xfrm>
            <a:off x="6237775" y="154521"/>
            <a:ext cx="1314075" cy="997950"/>
          </a:xfrm>
          <a:prstGeom prst="rect">
            <a:avLst/>
          </a:prstGeom>
          <a:noFill/>
          <a:ln>
            <a:noFill/>
          </a:ln>
        </p:spPr>
      </p:pic>
      <p:sp>
        <p:nvSpPr>
          <p:cNvPr id="141" name="Google Shape;141;p31"/>
          <p:cNvSpPr/>
          <p:nvPr/>
        </p:nvSpPr>
        <p:spPr>
          <a:xfrm>
            <a:off x="8658600" y="1766375"/>
            <a:ext cx="117900" cy="96300"/>
          </a:xfrm>
          <a:prstGeom prst="diamond">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2" name="Google Shape;142;p31"/>
          <p:cNvCxnSpPr>
            <a:stCxn id="143" idx="2"/>
            <a:endCxn id="141" idx="0"/>
          </p:cNvCxnSpPr>
          <p:nvPr/>
        </p:nvCxnSpPr>
        <p:spPr>
          <a:xfrm>
            <a:off x="8717550" y="1033775"/>
            <a:ext cx="0" cy="732600"/>
          </a:xfrm>
          <a:prstGeom prst="straightConnector1">
            <a:avLst/>
          </a:prstGeom>
          <a:noFill/>
          <a:ln cap="flat" cmpd="sng" w="9525">
            <a:solidFill>
              <a:schemeClr val="dk2"/>
            </a:solidFill>
            <a:prstDash val="solid"/>
            <a:round/>
            <a:headEnd len="med" w="med" type="none"/>
            <a:tailEnd len="med" w="med" type="triangle"/>
          </a:ln>
        </p:spPr>
      </p:cxnSp>
      <p:sp>
        <p:nvSpPr>
          <p:cNvPr id="144" name="Google Shape;144;p31"/>
          <p:cNvSpPr/>
          <p:nvPr/>
        </p:nvSpPr>
        <p:spPr>
          <a:xfrm>
            <a:off x="7975350" y="577950"/>
            <a:ext cx="1027200" cy="494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Standard learning</a:t>
            </a:r>
            <a:endParaRPr/>
          </a:p>
        </p:txBody>
      </p:sp>
      <p:sp>
        <p:nvSpPr>
          <p:cNvPr id="145" name="Google Shape;145;p31"/>
          <p:cNvSpPr/>
          <p:nvPr/>
        </p:nvSpPr>
        <p:spPr>
          <a:xfrm>
            <a:off x="5010800" y="4588450"/>
            <a:ext cx="1251000" cy="494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Catastrophic forgetting</a:t>
            </a:r>
            <a:endParaRPr/>
          </a:p>
        </p:txBody>
      </p:sp>
      <p:cxnSp>
        <p:nvCxnSpPr>
          <p:cNvPr id="146" name="Google Shape;146;p31"/>
          <p:cNvCxnSpPr/>
          <p:nvPr/>
        </p:nvCxnSpPr>
        <p:spPr>
          <a:xfrm flipH="1" rot="10800000">
            <a:off x="5727675" y="3278350"/>
            <a:ext cx="437700" cy="1310100"/>
          </a:xfrm>
          <a:prstGeom prst="straightConnector1">
            <a:avLst/>
          </a:prstGeom>
          <a:noFill/>
          <a:ln cap="flat" cmpd="sng" w="9525">
            <a:solidFill>
              <a:schemeClr val="dk2"/>
            </a:solidFill>
            <a:prstDash val="solid"/>
            <a:round/>
            <a:headEnd len="med" w="med" type="none"/>
            <a:tailEnd len="med" w="med" type="triangle"/>
          </a:ln>
        </p:spPr>
      </p:cxnSp>
      <p:sp>
        <p:nvSpPr>
          <p:cNvPr id="147" name="Google Shape;147;p31"/>
          <p:cNvSpPr/>
          <p:nvPr/>
        </p:nvSpPr>
        <p:spPr>
          <a:xfrm>
            <a:off x="7882175" y="2113025"/>
            <a:ext cx="1027200" cy="494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Exemplar free CL</a:t>
            </a:r>
            <a:endParaRPr/>
          </a:p>
        </p:txBody>
      </p:sp>
      <p:cxnSp>
        <p:nvCxnSpPr>
          <p:cNvPr id="148" name="Google Shape;148;p31"/>
          <p:cNvCxnSpPr>
            <a:stCxn id="147" idx="2"/>
          </p:cNvCxnSpPr>
          <p:nvPr/>
        </p:nvCxnSpPr>
        <p:spPr>
          <a:xfrm>
            <a:off x="8395775" y="2607125"/>
            <a:ext cx="3000" cy="733800"/>
          </a:xfrm>
          <a:prstGeom prst="straightConnector1">
            <a:avLst/>
          </a:prstGeom>
          <a:noFill/>
          <a:ln cap="flat" cmpd="sng" w="9525">
            <a:solidFill>
              <a:schemeClr val="dk2"/>
            </a:solidFill>
            <a:prstDash val="solid"/>
            <a:round/>
            <a:headEnd len="med" w="med" type="none"/>
            <a:tailEnd len="med" w="med" type="triangle"/>
          </a:ln>
        </p:spPr>
      </p:cxnSp>
      <p:sp>
        <p:nvSpPr>
          <p:cNvPr id="149" name="Google Shape;149;p31"/>
          <p:cNvSpPr/>
          <p:nvPr/>
        </p:nvSpPr>
        <p:spPr>
          <a:xfrm>
            <a:off x="6510575" y="1198625"/>
            <a:ext cx="1027200" cy="494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Exemplar based CL</a:t>
            </a:r>
            <a:endParaRPr/>
          </a:p>
        </p:txBody>
      </p:sp>
      <p:cxnSp>
        <p:nvCxnSpPr>
          <p:cNvPr id="150" name="Google Shape;150;p31"/>
          <p:cNvCxnSpPr>
            <a:stCxn id="149" idx="2"/>
          </p:cNvCxnSpPr>
          <p:nvPr/>
        </p:nvCxnSpPr>
        <p:spPr>
          <a:xfrm flipH="1">
            <a:off x="7017575" y="1692725"/>
            <a:ext cx="6600" cy="730800"/>
          </a:xfrm>
          <a:prstGeom prst="straightConnector1">
            <a:avLst/>
          </a:prstGeom>
          <a:noFill/>
          <a:ln cap="flat" cmpd="sng" w="9525">
            <a:solidFill>
              <a:schemeClr val="dk2"/>
            </a:solidFill>
            <a:prstDash val="solid"/>
            <a:round/>
            <a:headEnd len="med" w="med" type="none"/>
            <a:tailEnd len="med" w="med" type="triangle"/>
          </a:ln>
        </p:spPr>
      </p:cxnSp>
      <p:sp>
        <p:nvSpPr>
          <p:cNvPr id="151" name="Google Shape;151;p31"/>
          <p:cNvSpPr txBox="1"/>
          <p:nvPr/>
        </p:nvSpPr>
        <p:spPr>
          <a:xfrm>
            <a:off x="7237000" y="4642550"/>
            <a:ext cx="1772100" cy="34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ImageNet LSVRC,</a:t>
            </a:r>
            <a:endParaRPr/>
          </a:p>
          <a:p>
            <a:pPr indent="0" lvl="0" marL="0" rtl="0" algn="l">
              <a:spcBef>
                <a:spcPts val="0"/>
              </a:spcBef>
              <a:spcAft>
                <a:spcPts val="0"/>
              </a:spcAft>
              <a:buNone/>
            </a:pPr>
            <a:r>
              <a:rPr lang="en"/>
              <a:t>10 x 100 classes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Catastrophic forgetting - analysis of classifier weights</a:t>
            </a:r>
            <a:endParaRPr/>
          </a:p>
        </p:txBody>
      </p:sp>
      <p:sp>
        <p:nvSpPr>
          <p:cNvPr id="157" name="Google Shape;157;p32"/>
          <p:cNvSpPr txBox="1"/>
          <p:nvPr>
            <p:ph idx="1" type="body"/>
          </p:nvPr>
        </p:nvSpPr>
        <p:spPr>
          <a:xfrm>
            <a:off x="311700" y="1152475"/>
            <a:ext cx="4343100" cy="34164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Classical fine tuning without exemplars to illustrate the effect of forgetting</a:t>
            </a:r>
            <a:endParaRPr/>
          </a:p>
          <a:p>
            <a:pPr indent="-368300" lvl="0" marL="457200" rtl="0" algn="l">
              <a:spcBef>
                <a:spcPts val="0"/>
              </a:spcBef>
              <a:spcAft>
                <a:spcPts val="0"/>
              </a:spcAft>
              <a:buSzPts val="2200"/>
              <a:buChar char="●"/>
            </a:pPr>
            <a:r>
              <a:rPr lang="en"/>
              <a:t>The weights of past classes are significantly lower than those of new classes</a:t>
            </a:r>
            <a:endParaRPr/>
          </a:p>
          <a:p>
            <a:pPr indent="-368300" lvl="0" marL="457200" rtl="0" algn="l">
              <a:spcBef>
                <a:spcPts val="0"/>
              </a:spcBef>
              <a:spcAft>
                <a:spcPts val="0"/>
              </a:spcAft>
              <a:buSzPts val="2200"/>
              <a:buChar char="●"/>
            </a:pPr>
            <a:r>
              <a:rPr lang="en"/>
              <a:t>Results are basically random for past classes</a:t>
            </a:r>
            <a:endParaRPr/>
          </a:p>
        </p:txBody>
      </p:sp>
      <p:pic>
        <p:nvPicPr>
          <p:cNvPr id="158" name="Google Shape;158;p32"/>
          <p:cNvPicPr preferRelativeResize="0"/>
          <p:nvPr/>
        </p:nvPicPr>
        <p:blipFill>
          <a:blip r:embed="rId3">
            <a:alphaModFix/>
          </a:blip>
          <a:stretch>
            <a:fillRect/>
          </a:stretch>
        </p:blipFill>
        <p:spPr>
          <a:xfrm>
            <a:off x="4654775" y="1073775"/>
            <a:ext cx="4750925" cy="3563200"/>
          </a:xfrm>
          <a:prstGeom prst="rect">
            <a:avLst/>
          </a:prstGeom>
          <a:noFill/>
          <a:ln>
            <a:noFill/>
          </a:ln>
        </p:spPr>
      </p:pic>
      <p:sp>
        <p:nvSpPr>
          <p:cNvPr id="159" name="Google Shape;159;p32"/>
          <p:cNvSpPr txBox="1"/>
          <p:nvPr/>
        </p:nvSpPr>
        <p:spPr>
          <a:xfrm>
            <a:off x="5151425" y="1137350"/>
            <a:ext cx="3992700" cy="34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highlight>
                  <a:schemeClr val="lt1"/>
                </a:highlight>
              </a:rPr>
              <a:t>ImageNet LSVRC, 10 x 100 classes</a:t>
            </a:r>
            <a:endParaRPr sz="1800">
              <a:highlight>
                <a:schemeClr val="lt1"/>
              </a:high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Catastrophic forgetting - analysis of predictions</a:t>
            </a:r>
            <a:endParaRPr/>
          </a:p>
        </p:txBody>
      </p:sp>
      <p:sp>
        <p:nvSpPr>
          <p:cNvPr id="165" name="Google Shape;165;p33"/>
          <p:cNvSpPr txBox="1"/>
          <p:nvPr>
            <p:ph idx="1" type="body"/>
          </p:nvPr>
        </p:nvSpPr>
        <p:spPr>
          <a:xfrm>
            <a:off x="311700" y="1152475"/>
            <a:ext cx="4683000" cy="38211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Classical fine tuning without and with exemplars</a:t>
            </a:r>
            <a:endParaRPr/>
          </a:p>
          <a:p>
            <a:pPr indent="-368300" lvl="0" marL="457200" rtl="0" algn="l">
              <a:spcBef>
                <a:spcPts val="0"/>
              </a:spcBef>
              <a:spcAft>
                <a:spcPts val="0"/>
              </a:spcAft>
              <a:buSzPts val="2200"/>
              <a:buChar char="●"/>
            </a:pPr>
            <a:r>
              <a:rPr lang="en"/>
              <a:t>Strong bias toward the new  classes in absence of exemplars</a:t>
            </a:r>
            <a:endParaRPr/>
          </a:p>
          <a:p>
            <a:pPr indent="-368300" lvl="0" marL="457200" rtl="0" algn="l">
              <a:spcBef>
                <a:spcPts val="0"/>
              </a:spcBef>
              <a:spcAft>
                <a:spcPts val="0"/>
              </a:spcAft>
              <a:buSzPts val="2200"/>
              <a:buChar char="●"/>
            </a:pPr>
            <a:r>
              <a:rPr lang="en"/>
              <a:t>The bias is reduced when exemplars are used, but the bias is still important</a:t>
            </a:r>
            <a:endParaRPr/>
          </a:p>
          <a:p>
            <a:pPr indent="-368300" lvl="0" marL="457200" rtl="0" algn="l">
              <a:spcBef>
                <a:spcPts val="0"/>
              </a:spcBef>
              <a:spcAft>
                <a:spcPts val="0"/>
              </a:spcAft>
              <a:buSzPts val="2200"/>
              <a:buChar char="●"/>
            </a:pPr>
            <a:r>
              <a:rPr lang="en"/>
              <a:t>Effect of sample imbalance between past and new classes</a:t>
            </a:r>
            <a:endParaRPr/>
          </a:p>
        </p:txBody>
      </p:sp>
      <p:pic>
        <p:nvPicPr>
          <p:cNvPr id="166" name="Google Shape;166;p33"/>
          <p:cNvPicPr preferRelativeResize="0"/>
          <p:nvPr/>
        </p:nvPicPr>
        <p:blipFill>
          <a:blip r:embed="rId3">
            <a:alphaModFix/>
          </a:blip>
          <a:stretch>
            <a:fillRect/>
          </a:stretch>
        </p:blipFill>
        <p:spPr>
          <a:xfrm>
            <a:off x="5112000" y="1228675"/>
            <a:ext cx="3727454" cy="3820974"/>
          </a:xfrm>
          <a:prstGeom prst="rect">
            <a:avLst/>
          </a:prstGeom>
          <a:noFill/>
          <a:ln>
            <a:noFill/>
          </a:ln>
        </p:spPr>
      </p:pic>
      <p:sp>
        <p:nvSpPr>
          <p:cNvPr id="167" name="Google Shape;167;p33"/>
          <p:cNvSpPr/>
          <p:nvPr/>
        </p:nvSpPr>
        <p:spPr>
          <a:xfrm>
            <a:off x="8051550" y="1111350"/>
            <a:ext cx="1027200" cy="494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Exemplar free CL</a:t>
            </a:r>
            <a:endParaRPr/>
          </a:p>
        </p:txBody>
      </p:sp>
      <p:sp>
        <p:nvSpPr>
          <p:cNvPr id="168" name="Google Shape;168;p33"/>
          <p:cNvSpPr/>
          <p:nvPr/>
        </p:nvSpPr>
        <p:spPr>
          <a:xfrm>
            <a:off x="8051550" y="2635350"/>
            <a:ext cx="1027200" cy="494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Exemplar based CL</a:t>
            </a:r>
            <a:endParaRPr/>
          </a:p>
        </p:txBody>
      </p:sp>
      <p:sp>
        <p:nvSpPr>
          <p:cNvPr id="169" name="Google Shape;169;p33"/>
          <p:cNvSpPr txBox="1"/>
          <p:nvPr/>
        </p:nvSpPr>
        <p:spPr>
          <a:xfrm>
            <a:off x="7140700" y="550925"/>
            <a:ext cx="20142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(Masana et al, 2022)</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Catastrophic forgetting - role of exemplars buffer size</a:t>
            </a:r>
            <a:endParaRPr/>
          </a:p>
        </p:txBody>
      </p:sp>
      <p:sp>
        <p:nvSpPr>
          <p:cNvPr id="175" name="Google Shape;175;p34"/>
          <p:cNvSpPr txBox="1"/>
          <p:nvPr>
            <p:ph idx="1" type="body"/>
          </p:nvPr>
        </p:nvSpPr>
        <p:spPr>
          <a:xfrm>
            <a:off x="311700" y="1152475"/>
            <a:ext cx="8664300" cy="1278000"/>
          </a:xfrm>
          <a:prstGeom prst="rect">
            <a:avLst/>
          </a:prstGeom>
        </p:spPr>
        <p:txBody>
          <a:bodyPr anchorCtr="0" anchor="t" bIns="91425" lIns="91425" spcFirstLastPara="1" rIns="91425" wrap="square" tIns="91425">
            <a:normAutofit lnSpcReduction="10000"/>
          </a:bodyPr>
          <a:lstStyle/>
          <a:p>
            <a:pPr indent="-368300" lvl="0" marL="457200" rtl="0" algn="l">
              <a:spcBef>
                <a:spcPts val="0"/>
              </a:spcBef>
              <a:spcAft>
                <a:spcPts val="0"/>
              </a:spcAft>
              <a:buSzPts val="2200"/>
              <a:buChar char="●"/>
            </a:pPr>
            <a:r>
              <a:rPr lang="en"/>
              <a:t>Classical fine tuning with exemplars - 20k vs 5k exemplars</a:t>
            </a:r>
            <a:endParaRPr/>
          </a:p>
          <a:p>
            <a:pPr indent="-368300" lvl="0" marL="457200" rtl="0" algn="l">
              <a:spcBef>
                <a:spcPts val="0"/>
              </a:spcBef>
              <a:spcAft>
                <a:spcPts val="0"/>
              </a:spcAft>
              <a:buSzPts val="2200"/>
              <a:buChar char="●"/>
            </a:pPr>
            <a:r>
              <a:rPr lang="en"/>
              <a:t>Mean prediction scores for past and new classes</a:t>
            </a:r>
            <a:endParaRPr/>
          </a:p>
          <a:p>
            <a:pPr indent="-368300" lvl="0" marL="457200" rtl="0" algn="l">
              <a:spcBef>
                <a:spcPts val="0"/>
              </a:spcBef>
              <a:spcAft>
                <a:spcPts val="0"/>
              </a:spcAft>
              <a:buSzPts val="2200"/>
              <a:buChar char="●"/>
            </a:pPr>
            <a:r>
              <a:rPr lang="en"/>
              <a:t>A larger memory buffer clearly helps, but entails a storage cost</a:t>
            </a:r>
            <a:endParaRPr/>
          </a:p>
        </p:txBody>
      </p:sp>
      <p:pic>
        <p:nvPicPr>
          <p:cNvPr id="176" name="Google Shape;176;p34"/>
          <p:cNvPicPr preferRelativeResize="0"/>
          <p:nvPr/>
        </p:nvPicPr>
        <p:blipFill>
          <a:blip r:embed="rId3">
            <a:alphaModFix/>
          </a:blip>
          <a:stretch>
            <a:fillRect/>
          </a:stretch>
        </p:blipFill>
        <p:spPr>
          <a:xfrm>
            <a:off x="228600" y="2430475"/>
            <a:ext cx="3645488" cy="2713025"/>
          </a:xfrm>
          <a:prstGeom prst="rect">
            <a:avLst/>
          </a:prstGeom>
          <a:noFill/>
          <a:ln>
            <a:noFill/>
          </a:ln>
        </p:spPr>
      </p:pic>
      <p:pic>
        <p:nvPicPr>
          <p:cNvPr id="177" name="Google Shape;177;p34"/>
          <p:cNvPicPr preferRelativeResize="0"/>
          <p:nvPr/>
        </p:nvPicPr>
        <p:blipFill>
          <a:blip r:embed="rId4">
            <a:alphaModFix/>
          </a:blip>
          <a:stretch>
            <a:fillRect/>
          </a:stretch>
        </p:blipFill>
        <p:spPr>
          <a:xfrm>
            <a:off x="4975668" y="2430475"/>
            <a:ext cx="3735381" cy="26709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Semantic drift    </a:t>
            </a:r>
            <a:r>
              <a:rPr lang="en" sz="2244"/>
              <a:t>(Yu et al, 2020)</a:t>
            </a:r>
            <a:endParaRPr sz="2244"/>
          </a:p>
        </p:txBody>
      </p:sp>
      <p:sp>
        <p:nvSpPr>
          <p:cNvPr id="183" name="Google Shape;183;p35"/>
          <p:cNvSpPr txBox="1"/>
          <p:nvPr>
            <p:ph idx="1" type="body"/>
          </p:nvPr>
        </p:nvSpPr>
        <p:spPr>
          <a:xfrm>
            <a:off x="311700" y="1152475"/>
            <a:ext cx="5113500" cy="34164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The representations of classes move in the representation space when new classes are ingested</a:t>
            </a:r>
            <a:endParaRPr/>
          </a:p>
          <a:p>
            <a:pPr indent="-368300" lvl="0" marL="457200" rtl="0" algn="l">
              <a:spcBef>
                <a:spcPts val="0"/>
              </a:spcBef>
              <a:spcAft>
                <a:spcPts val="0"/>
              </a:spcAft>
              <a:buSzPts val="2200"/>
              <a:buChar char="●"/>
            </a:pPr>
            <a:r>
              <a:rPr lang="en"/>
              <a:t>The drift is larger without rehearsal due to lack of exemplars for past classes</a:t>
            </a:r>
            <a:endParaRPr/>
          </a:p>
        </p:txBody>
      </p:sp>
      <p:pic>
        <p:nvPicPr>
          <p:cNvPr id="184" name="Google Shape;184;p35"/>
          <p:cNvPicPr preferRelativeResize="0"/>
          <p:nvPr/>
        </p:nvPicPr>
        <p:blipFill>
          <a:blip r:embed="rId3">
            <a:alphaModFix/>
          </a:blip>
          <a:stretch>
            <a:fillRect/>
          </a:stretch>
        </p:blipFill>
        <p:spPr>
          <a:xfrm>
            <a:off x="5349000" y="940205"/>
            <a:ext cx="3718800" cy="393346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Recency bias</a:t>
            </a:r>
            <a:endParaRPr/>
          </a:p>
        </p:txBody>
      </p:sp>
      <p:sp>
        <p:nvSpPr>
          <p:cNvPr id="190" name="Google Shape;190;p36"/>
          <p:cNvSpPr txBox="1"/>
          <p:nvPr>
            <p:ph idx="1" type="body"/>
          </p:nvPr>
        </p:nvSpPr>
        <p:spPr>
          <a:xfrm>
            <a:off x="311700" y="1152475"/>
            <a:ext cx="5113500" cy="34164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Accuracy for classes learned in different CL states in an exemplar-free scenario</a:t>
            </a:r>
            <a:endParaRPr/>
          </a:p>
          <a:p>
            <a:pPr indent="-368300" lvl="0" marL="457200" rtl="0" algn="l">
              <a:spcBef>
                <a:spcPts val="0"/>
              </a:spcBef>
              <a:spcAft>
                <a:spcPts val="0"/>
              </a:spcAft>
              <a:buSzPts val="2200"/>
              <a:buChar char="●"/>
            </a:pPr>
            <a:r>
              <a:rPr lang="en"/>
              <a:t>Forgetting generally increases as classes become “older”</a:t>
            </a:r>
            <a:endParaRPr/>
          </a:p>
          <a:p>
            <a:pPr indent="-368300" lvl="0" marL="457200" rtl="0" algn="l">
              <a:spcBef>
                <a:spcPts val="0"/>
              </a:spcBef>
              <a:spcAft>
                <a:spcPts val="0"/>
              </a:spcAft>
              <a:buSzPts val="2200"/>
              <a:buChar char="●"/>
            </a:pPr>
            <a:r>
              <a:rPr lang="en"/>
              <a:t>Important to adapt the measures taken against forgetting per CL state</a:t>
            </a:r>
            <a:endParaRPr/>
          </a:p>
        </p:txBody>
      </p:sp>
      <p:pic>
        <p:nvPicPr>
          <p:cNvPr id="191" name="Google Shape;191;p36"/>
          <p:cNvPicPr preferRelativeResize="0"/>
          <p:nvPr/>
        </p:nvPicPr>
        <p:blipFill>
          <a:blip r:embed="rId3">
            <a:alphaModFix/>
          </a:blip>
          <a:stretch>
            <a:fillRect/>
          </a:stretch>
        </p:blipFill>
        <p:spPr>
          <a:xfrm>
            <a:off x="5229400" y="4548171"/>
            <a:ext cx="3685999" cy="297150"/>
          </a:xfrm>
          <a:prstGeom prst="rect">
            <a:avLst/>
          </a:prstGeom>
          <a:noFill/>
          <a:ln>
            <a:noFill/>
          </a:ln>
        </p:spPr>
      </p:pic>
      <p:pic>
        <p:nvPicPr>
          <p:cNvPr id="192" name="Google Shape;192;p36"/>
          <p:cNvPicPr preferRelativeResize="0"/>
          <p:nvPr/>
        </p:nvPicPr>
        <p:blipFill>
          <a:blip r:embed="rId4">
            <a:alphaModFix/>
          </a:blip>
          <a:stretch>
            <a:fillRect/>
          </a:stretch>
        </p:blipFill>
        <p:spPr>
          <a:xfrm>
            <a:off x="5904075" y="1166900"/>
            <a:ext cx="3015700" cy="2849750"/>
          </a:xfrm>
          <a:prstGeom prst="rect">
            <a:avLst/>
          </a:prstGeom>
          <a:noFill/>
          <a:ln>
            <a:noFill/>
          </a:ln>
        </p:spPr>
      </p:pic>
      <p:cxnSp>
        <p:nvCxnSpPr>
          <p:cNvPr id="193" name="Google Shape;193;p36"/>
          <p:cNvCxnSpPr/>
          <p:nvPr/>
        </p:nvCxnSpPr>
        <p:spPr>
          <a:xfrm flipH="1">
            <a:off x="5872975" y="1216150"/>
            <a:ext cx="7800" cy="2744400"/>
          </a:xfrm>
          <a:prstGeom prst="straightConnector1">
            <a:avLst/>
          </a:prstGeom>
          <a:noFill/>
          <a:ln cap="flat" cmpd="sng" w="9525">
            <a:solidFill>
              <a:schemeClr val="dk2"/>
            </a:solidFill>
            <a:prstDash val="solid"/>
            <a:round/>
            <a:headEnd len="med" w="med" type="none"/>
            <a:tailEnd len="med" w="med" type="triangle"/>
          </a:ln>
        </p:spPr>
      </p:cxnSp>
      <p:sp>
        <p:nvSpPr>
          <p:cNvPr id="194" name="Google Shape;194;p36"/>
          <p:cNvSpPr txBox="1"/>
          <p:nvPr/>
        </p:nvSpPr>
        <p:spPr>
          <a:xfrm rot="-5400000">
            <a:off x="5288075" y="2235450"/>
            <a:ext cx="752700" cy="47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Time</a:t>
            </a:r>
            <a:endParaRPr sz="1800"/>
          </a:p>
        </p:txBody>
      </p:sp>
      <p:cxnSp>
        <p:nvCxnSpPr>
          <p:cNvPr id="195" name="Google Shape;195;p36"/>
          <p:cNvCxnSpPr/>
          <p:nvPr/>
        </p:nvCxnSpPr>
        <p:spPr>
          <a:xfrm>
            <a:off x="6441875" y="4164250"/>
            <a:ext cx="2394300" cy="1500"/>
          </a:xfrm>
          <a:prstGeom prst="straightConnector1">
            <a:avLst/>
          </a:prstGeom>
          <a:noFill/>
          <a:ln cap="flat" cmpd="sng" w="9525">
            <a:solidFill>
              <a:schemeClr val="dk2"/>
            </a:solidFill>
            <a:prstDash val="solid"/>
            <a:round/>
            <a:headEnd len="med" w="med" type="none"/>
            <a:tailEnd len="med" w="med" type="triangle"/>
          </a:ln>
        </p:spPr>
      </p:cxnSp>
      <p:sp>
        <p:nvSpPr>
          <p:cNvPr id="196" name="Google Shape;196;p36"/>
          <p:cNvSpPr txBox="1"/>
          <p:nvPr/>
        </p:nvSpPr>
        <p:spPr>
          <a:xfrm>
            <a:off x="7070350" y="4081413"/>
            <a:ext cx="1482900" cy="47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Recency</a:t>
            </a:r>
            <a:endParaRPr sz="1800"/>
          </a:p>
        </p:txBody>
      </p:sp>
      <p:sp>
        <p:nvSpPr>
          <p:cNvPr id="197" name="Google Shape;197;p36"/>
          <p:cNvSpPr txBox="1"/>
          <p:nvPr/>
        </p:nvSpPr>
        <p:spPr>
          <a:xfrm>
            <a:off x="6079750" y="500025"/>
            <a:ext cx="2683200" cy="47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LwF (Li &amp; Hoiem, 2010)</a:t>
            </a:r>
            <a:endParaRPr sz="1800"/>
          </a:p>
          <a:p>
            <a:pPr indent="0" lvl="0" marL="0" rtl="0" algn="l">
              <a:spcBef>
                <a:spcPts val="0"/>
              </a:spcBef>
              <a:spcAft>
                <a:spcPts val="0"/>
              </a:spcAft>
              <a:buNone/>
            </a:pPr>
            <a:r>
              <a:rPr lang="en" sz="1800"/>
              <a:t>for CIFAR-100 10x10 </a:t>
            </a: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Takeaways regarding catastrophic forgetting</a:t>
            </a:r>
            <a:endParaRPr/>
          </a:p>
        </p:txBody>
      </p:sp>
      <p:sp>
        <p:nvSpPr>
          <p:cNvPr id="203" name="Google Shape;203;p37"/>
          <p:cNvSpPr txBox="1"/>
          <p:nvPr>
            <p:ph idx="1" type="body"/>
          </p:nvPr>
        </p:nvSpPr>
        <p:spPr>
          <a:xfrm>
            <a:off x="311700" y="1152475"/>
            <a:ext cx="8799300" cy="3725400"/>
          </a:xfrm>
          <a:prstGeom prst="rect">
            <a:avLst/>
          </a:prstGeom>
        </p:spPr>
        <p:txBody>
          <a:bodyPr anchorCtr="0" anchor="t" bIns="91425" lIns="91425" spcFirstLastPara="1" rIns="91425" wrap="square" tIns="91425">
            <a:normAutofit lnSpcReduction="10000"/>
          </a:bodyPr>
          <a:lstStyle/>
          <a:p>
            <a:pPr indent="-368300" lvl="0" marL="457200" rtl="0" algn="l">
              <a:spcBef>
                <a:spcPts val="0"/>
              </a:spcBef>
              <a:spcAft>
                <a:spcPts val="0"/>
              </a:spcAft>
              <a:buSzPts val="2200"/>
              <a:buChar char="●"/>
            </a:pPr>
            <a:r>
              <a:rPr lang="en"/>
              <a:t>Inherent to neural architectures updates due to changes in the weights space  </a:t>
            </a:r>
            <a:endParaRPr/>
          </a:p>
          <a:p>
            <a:pPr indent="-368300" lvl="0" marL="457200" rtl="0" algn="l">
              <a:spcBef>
                <a:spcPts val="0"/>
              </a:spcBef>
              <a:spcAft>
                <a:spcPts val="0"/>
              </a:spcAft>
              <a:buSzPts val="2200"/>
              <a:buChar char="●"/>
            </a:pPr>
            <a:r>
              <a:rPr lang="en"/>
              <a:t>Hard (intractable?) problem in exemplar-free CL if no parameter expansion is allowed</a:t>
            </a:r>
            <a:endParaRPr/>
          </a:p>
          <a:p>
            <a:pPr indent="-368300" lvl="0" marL="457200" rtl="0" algn="l">
              <a:spcBef>
                <a:spcPts val="0"/>
              </a:spcBef>
              <a:spcAft>
                <a:spcPts val="0"/>
              </a:spcAft>
              <a:buSzPts val="2200"/>
              <a:buChar char="●"/>
            </a:pPr>
            <a:r>
              <a:rPr lang="en"/>
              <a:t>Forgetting is progressive in exemplar-free CL</a:t>
            </a:r>
            <a:endParaRPr/>
          </a:p>
          <a:p>
            <a:pPr indent="-368300" lvl="0" marL="457200" rtl="0" algn="l">
              <a:spcBef>
                <a:spcPts val="0"/>
              </a:spcBef>
              <a:spcAft>
                <a:spcPts val="0"/>
              </a:spcAft>
              <a:buSzPts val="2200"/>
              <a:buChar char="●"/>
            </a:pPr>
            <a:r>
              <a:rPr lang="en"/>
              <a:t>A memory buffer reduces forgetting, but there still is bias toward new classes </a:t>
            </a:r>
            <a:endParaRPr/>
          </a:p>
          <a:p>
            <a:pPr indent="-355600" lvl="1" marL="914400" rtl="0" algn="l">
              <a:spcBef>
                <a:spcPts val="0"/>
              </a:spcBef>
              <a:spcAft>
                <a:spcPts val="0"/>
              </a:spcAft>
              <a:buSzPts val="2000"/>
              <a:buChar char="○"/>
            </a:pPr>
            <a:r>
              <a:rPr lang="en"/>
              <a:t>Due to sample imbalance</a:t>
            </a:r>
            <a:endParaRPr/>
          </a:p>
          <a:p>
            <a:pPr indent="-355600" lvl="1" marL="914400" rtl="0" algn="l">
              <a:spcBef>
                <a:spcPts val="0"/>
              </a:spcBef>
              <a:spcAft>
                <a:spcPts val="0"/>
              </a:spcAft>
              <a:buSzPts val="2000"/>
              <a:buChar char="○"/>
            </a:pPr>
            <a:r>
              <a:rPr lang="en"/>
              <a:t>Intuitively, the larger the buffer is, the smaller the </a:t>
            </a:r>
            <a:r>
              <a:rPr lang="en"/>
              <a:t>bias</a:t>
            </a:r>
            <a:r>
              <a:rPr lang="en"/>
              <a:t> will be</a:t>
            </a:r>
            <a:endParaRPr/>
          </a:p>
          <a:p>
            <a:pPr indent="-355600" lvl="1" marL="914400" rtl="0" algn="l">
              <a:spcBef>
                <a:spcPts val="0"/>
              </a:spcBef>
              <a:spcAft>
                <a:spcPts val="0"/>
              </a:spcAft>
              <a:buSzPts val="2000"/>
              <a:buChar char="○"/>
            </a:pPr>
            <a:r>
              <a:rPr lang="en"/>
              <a:t>But the storage cost increases linearly with the buffer size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8"/>
          <p:cNvSpPr txBox="1"/>
          <p:nvPr>
            <p:ph type="title"/>
          </p:nvPr>
        </p:nvSpPr>
        <p:spPr>
          <a:xfrm>
            <a:off x="311700" y="20452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3620"/>
              <a:t>Stability - plasticity balance</a:t>
            </a:r>
            <a:endParaRPr sz="3620"/>
          </a:p>
          <a:p>
            <a:pPr indent="0" lvl="0" marL="0" rtl="0" algn="ctr">
              <a:spcBef>
                <a:spcPts val="0"/>
              </a:spcBef>
              <a:spcAft>
                <a:spcPts val="0"/>
              </a:spcAft>
              <a:buSzPts val="99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 strong dilemma when learning continually</a:t>
            </a:r>
            <a:endParaRPr/>
          </a:p>
        </p:txBody>
      </p:sp>
      <p:sp>
        <p:nvSpPr>
          <p:cNvPr id="214" name="Google Shape;214;p39"/>
          <p:cNvSpPr txBox="1"/>
          <p:nvPr>
            <p:ph idx="1" type="body"/>
          </p:nvPr>
        </p:nvSpPr>
        <p:spPr>
          <a:xfrm>
            <a:off x="311700" y="1152475"/>
            <a:ext cx="8520600" cy="36390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The representations learned in CL should be</a:t>
            </a:r>
            <a:endParaRPr/>
          </a:p>
          <a:p>
            <a:pPr indent="-355600" lvl="1" marL="914400" rtl="0" algn="l">
              <a:spcBef>
                <a:spcPts val="0"/>
              </a:spcBef>
              <a:spcAft>
                <a:spcPts val="0"/>
              </a:spcAft>
              <a:buSzPts val="2000"/>
              <a:buChar char="○"/>
            </a:pPr>
            <a:r>
              <a:rPr lang="en"/>
              <a:t>Stable - to preserve knowledge of the past</a:t>
            </a:r>
            <a:endParaRPr/>
          </a:p>
          <a:p>
            <a:pPr indent="-355600" lvl="1" marL="914400" rtl="0" algn="l">
              <a:spcBef>
                <a:spcPts val="0"/>
              </a:spcBef>
              <a:spcAft>
                <a:spcPts val="0"/>
              </a:spcAft>
              <a:buSzPts val="2000"/>
              <a:buChar char="○"/>
            </a:pPr>
            <a:r>
              <a:rPr lang="en"/>
              <a:t>Plastic - to ingest new data and represent them properly</a:t>
            </a:r>
            <a:endParaRPr/>
          </a:p>
          <a:p>
            <a:pPr indent="-368300" lvl="0" marL="457200" rtl="0" algn="l">
              <a:spcBef>
                <a:spcPts val="0"/>
              </a:spcBef>
              <a:spcAft>
                <a:spcPts val="0"/>
              </a:spcAft>
              <a:buSzPts val="2200"/>
              <a:buChar char="●"/>
            </a:pPr>
            <a:r>
              <a:rPr lang="en"/>
              <a:t>A trade-off between the two </a:t>
            </a:r>
            <a:r>
              <a:rPr lang="en"/>
              <a:t>properties</a:t>
            </a:r>
            <a:r>
              <a:rPr lang="en"/>
              <a:t> is usually sought</a:t>
            </a:r>
            <a:endParaRPr/>
          </a:p>
          <a:p>
            <a:pPr indent="-355600" lvl="1" marL="914400" rtl="0" algn="l">
              <a:spcBef>
                <a:spcPts val="0"/>
              </a:spcBef>
              <a:spcAft>
                <a:spcPts val="0"/>
              </a:spcAft>
              <a:buSzPts val="2000"/>
              <a:buChar char="○"/>
            </a:pPr>
            <a:r>
              <a:rPr lang="en" sz="2000"/>
              <a:t>100% plasticity = catastrophic forgetting</a:t>
            </a:r>
            <a:endParaRPr sz="2000"/>
          </a:p>
          <a:p>
            <a:pPr indent="-355600" lvl="1" marL="914400" rtl="0" algn="l">
              <a:spcBef>
                <a:spcPts val="0"/>
              </a:spcBef>
              <a:spcAft>
                <a:spcPts val="0"/>
              </a:spcAft>
              <a:buSzPts val="2000"/>
              <a:buChar char="○"/>
            </a:pPr>
            <a:r>
              <a:rPr lang="en" sz="2000"/>
              <a:t>100% stability = no forgetting, but no room for accommodating new class representations</a:t>
            </a:r>
            <a:endParaRPr/>
          </a:p>
          <a:p>
            <a:pPr indent="-368300" lvl="0" marL="457200" rtl="0" algn="l">
              <a:spcBef>
                <a:spcPts val="0"/>
              </a:spcBef>
              <a:spcAft>
                <a:spcPts val="0"/>
              </a:spcAft>
              <a:buSzPts val="2200"/>
              <a:buChar char="●"/>
            </a:pPr>
            <a:r>
              <a:rPr lang="en"/>
              <a:t>The weight given to each of the two properties depends on the CL scenario which is implemented</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Illustration of extreme approaches</a:t>
            </a:r>
            <a:endParaRPr/>
          </a:p>
        </p:txBody>
      </p:sp>
      <p:pic>
        <p:nvPicPr>
          <p:cNvPr id="220" name="Google Shape;220;p40"/>
          <p:cNvPicPr preferRelativeResize="0"/>
          <p:nvPr/>
        </p:nvPicPr>
        <p:blipFill>
          <a:blip r:embed="rId3">
            <a:alphaModFix/>
          </a:blip>
          <a:stretch>
            <a:fillRect/>
          </a:stretch>
        </p:blipFill>
        <p:spPr>
          <a:xfrm>
            <a:off x="152400" y="1246325"/>
            <a:ext cx="8839201" cy="3275016"/>
          </a:xfrm>
          <a:prstGeom prst="rect">
            <a:avLst/>
          </a:prstGeom>
          <a:noFill/>
          <a:ln>
            <a:noFill/>
          </a:ln>
        </p:spPr>
      </p:pic>
      <p:sp>
        <p:nvSpPr>
          <p:cNvPr id="221" name="Google Shape;221;p40"/>
          <p:cNvSpPr txBox="1"/>
          <p:nvPr/>
        </p:nvSpPr>
        <p:spPr>
          <a:xfrm>
            <a:off x="1388050" y="4584225"/>
            <a:ext cx="2469900" cy="36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t>100% plasticity</a:t>
            </a:r>
            <a:endParaRPr sz="2200"/>
          </a:p>
        </p:txBody>
      </p:sp>
      <p:sp>
        <p:nvSpPr>
          <p:cNvPr id="222" name="Google Shape;222;p40"/>
          <p:cNvSpPr txBox="1"/>
          <p:nvPr/>
        </p:nvSpPr>
        <p:spPr>
          <a:xfrm>
            <a:off x="5960050" y="4584225"/>
            <a:ext cx="2469900" cy="36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t>100% stability</a:t>
            </a:r>
            <a:endParaRPr sz="22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Representation of the parameter space </a:t>
            </a:r>
            <a:endParaRPr/>
          </a:p>
        </p:txBody>
      </p:sp>
      <p:sp>
        <p:nvSpPr>
          <p:cNvPr id="228" name="Google Shape;228;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The compromise between plasticity and stability entails a higher loss value, and performance reduction</a:t>
            </a:r>
            <a:endParaRPr/>
          </a:p>
        </p:txBody>
      </p:sp>
      <p:pic>
        <p:nvPicPr>
          <p:cNvPr id="229" name="Google Shape;229;p41"/>
          <p:cNvPicPr preferRelativeResize="0"/>
          <p:nvPr/>
        </p:nvPicPr>
        <p:blipFill>
          <a:blip r:embed="rId3">
            <a:alphaModFix/>
          </a:blip>
          <a:stretch>
            <a:fillRect/>
          </a:stretch>
        </p:blipFill>
        <p:spPr>
          <a:xfrm>
            <a:off x="1113375" y="2265998"/>
            <a:ext cx="6758699" cy="26429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Representation of the parameter space </a:t>
            </a:r>
            <a:endParaRPr/>
          </a:p>
        </p:txBody>
      </p:sp>
      <p:sp>
        <p:nvSpPr>
          <p:cNvPr id="235" name="Google Shape;235;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The compromise becomes more and more difficult to find as new data are ingested since the shared parameter space is narrowing</a:t>
            </a:r>
            <a:endParaRPr/>
          </a:p>
        </p:txBody>
      </p:sp>
      <p:pic>
        <p:nvPicPr>
          <p:cNvPr id="236" name="Google Shape;236;p42"/>
          <p:cNvPicPr preferRelativeResize="0"/>
          <p:nvPr/>
        </p:nvPicPr>
        <p:blipFill>
          <a:blip r:embed="rId3">
            <a:alphaModFix/>
          </a:blip>
          <a:stretch>
            <a:fillRect/>
          </a:stretch>
        </p:blipFill>
        <p:spPr>
          <a:xfrm>
            <a:off x="391050" y="2367549"/>
            <a:ext cx="8271951" cy="28404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Addressing the stability-plasticity balance</a:t>
            </a:r>
            <a:endParaRPr/>
          </a:p>
        </p:txBody>
      </p:sp>
      <p:sp>
        <p:nvSpPr>
          <p:cNvPr id="242" name="Google Shape;242;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Use a memory buffer</a:t>
            </a:r>
            <a:endParaRPr/>
          </a:p>
          <a:p>
            <a:pPr indent="-355600" lvl="1" marL="914400" rtl="0" algn="l">
              <a:spcBef>
                <a:spcPts val="0"/>
              </a:spcBef>
              <a:spcAft>
                <a:spcPts val="0"/>
              </a:spcAft>
              <a:buSzPts val="2000"/>
              <a:buChar char="○"/>
            </a:pPr>
            <a:r>
              <a:rPr lang="en"/>
              <a:t>Simple and effective strategy</a:t>
            </a:r>
            <a:r>
              <a:rPr lang="en"/>
              <a:t> if exemplars can be stored</a:t>
            </a:r>
            <a:endParaRPr/>
          </a:p>
          <a:p>
            <a:pPr indent="-355600" lvl="1" marL="914400" rtl="0" algn="l">
              <a:spcBef>
                <a:spcPts val="0"/>
              </a:spcBef>
              <a:spcAft>
                <a:spcPts val="0"/>
              </a:spcAft>
              <a:buSzPts val="2000"/>
              <a:buChar char="○"/>
            </a:pPr>
            <a:r>
              <a:rPr lang="en"/>
              <a:t>And if a relatively large storage overhead is allowed</a:t>
            </a:r>
            <a:endParaRPr/>
          </a:p>
          <a:p>
            <a:pPr indent="-368300" lvl="0" marL="457200" rtl="0" algn="l">
              <a:spcBef>
                <a:spcPts val="0"/>
              </a:spcBef>
              <a:spcAft>
                <a:spcPts val="0"/>
              </a:spcAft>
              <a:buSzPts val="2200"/>
              <a:buChar char="●"/>
            </a:pPr>
            <a:r>
              <a:rPr lang="en"/>
              <a:t>Use a generative model for samples of past classes</a:t>
            </a:r>
            <a:endParaRPr/>
          </a:p>
          <a:p>
            <a:pPr indent="-355600" lvl="1" marL="914400" rtl="0" algn="l">
              <a:spcBef>
                <a:spcPts val="0"/>
              </a:spcBef>
              <a:spcAft>
                <a:spcPts val="0"/>
              </a:spcAft>
              <a:buSzPts val="2000"/>
              <a:buChar char="○"/>
            </a:pPr>
            <a:r>
              <a:rPr lang="en"/>
              <a:t>The quality of generated images is the main challenge</a:t>
            </a:r>
            <a:endParaRPr/>
          </a:p>
          <a:p>
            <a:pPr indent="-355600" lvl="1" marL="914400" rtl="0" algn="l">
              <a:spcBef>
                <a:spcPts val="0"/>
              </a:spcBef>
              <a:spcAft>
                <a:spcPts val="0"/>
              </a:spcAft>
              <a:buSzPts val="2000"/>
              <a:buChar char="○"/>
            </a:pPr>
            <a:r>
              <a:rPr lang="en"/>
              <a:t>The training process </a:t>
            </a:r>
            <a:r>
              <a:rPr lang="en"/>
              <a:t>becomes more complex </a:t>
            </a:r>
            <a:endParaRPr/>
          </a:p>
          <a:p>
            <a:pPr indent="-355600" lvl="1" marL="914400" rtl="0" algn="l">
              <a:spcBef>
                <a:spcPts val="0"/>
              </a:spcBef>
              <a:spcAft>
                <a:spcPts val="0"/>
              </a:spcAft>
              <a:buSzPts val="2000"/>
              <a:buChar char="○"/>
            </a:pPr>
            <a:r>
              <a:rPr lang="en"/>
              <a:t>The generative models themselves suffer from catastrophic forgetting</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Addressing the stability-plasticity balance</a:t>
            </a:r>
            <a:endParaRPr/>
          </a:p>
        </p:txBody>
      </p:sp>
      <p:sp>
        <p:nvSpPr>
          <p:cNvPr id="248" name="Google Shape;248;p44"/>
          <p:cNvSpPr txBox="1"/>
          <p:nvPr>
            <p:ph idx="1" type="body"/>
          </p:nvPr>
        </p:nvSpPr>
        <p:spPr>
          <a:xfrm>
            <a:off x="311700" y="1152475"/>
            <a:ext cx="8520600" cy="3662700"/>
          </a:xfrm>
          <a:prstGeom prst="rect">
            <a:avLst/>
          </a:prstGeom>
        </p:spPr>
        <p:txBody>
          <a:bodyPr anchorCtr="0" anchor="t" bIns="91425" lIns="91425" spcFirstLastPara="1" rIns="91425" wrap="square" tIns="91425">
            <a:normAutofit lnSpcReduction="10000"/>
          </a:bodyPr>
          <a:lstStyle/>
          <a:p>
            <a:pPr indent="-368300" lvl="0" marL="457200" rtl="0" algn="l">
              <a:spcBef>
                <a:spcPts val="0"/>
              </a:spcBef>
              <a:spcAft>
                <a:spcPts val="0"/>
              </a:spcAft>
              <a:buSzPts val="2200"/>
              <a:buChar char="●"/>
            </a:pPr>
            <a:r>
              <a:rPr lang="en"/>
              <a:t>Use knowledge distillation to preserve past knowledge when updating deep models</a:t>
            </a:r>
            <a:endParaRPr/>
          </a:p>
          <a:p>
            <a:pPr indent="-355600" lvl="1" marL="914400" rtl="0" algn="l">
              <a:spcBef>
                <a:spcPts val="0"/>
              </a:spcBef>
              <a:spcAft>
                <a:spcPts val="0"/>
              </a:spcAft>
              <a:buSzPts val="2000"/>
              <a:buChar char="○"/>
            </a:pPr>
            <a:r>
              <a:rPr lang="en"/>
              <a:t>Adaptation of distillation to a continual context</a:t>
            </a:r>
            <a:endParaRPr/>
          </a:p>
          <a:p>
            <a:pPr indent="-355600" lvl="1" marL="914400" rtl="0" algn="l">
              <a:spcBef>
                <a:spcPts val="0"/>
              </a:spcBef>
              <a:spcAft>
                <a:spcPts val="0"/>
              </a:spcAft>
              <a:buSzPts val="2000"/>
              <a:buChar char="○"/>
            </a:pPr>
            <a:r>
              <a:rPr lang="en"/>
              <a:t>Most frequently used method to counter forgetting</a:t>
            </a:r>
            <a:endParaRPr/>
          </a:p>
          <a:p>
            <a:pPr indent="-355600" lvl="1" marL="914400" rtl="0" algn="l">
              <a:spcBef>
                <a:spcPts val="0"/>
              </a:spcBef>
              <a:spcAft>
                <a:spcPts val="0"/>
              </a:spcAft>
              <a:buSzPts val="2000"/>
              <a:buChar char="○"/>
            </a:pPr>
            <a:r>
              <a:rPr lang="en"/>
              <a:t>L</a:t>
            </a:r>
            <a:r>
              <a:rPr lang="en"/>
              <a:t>oss formulation </a:t>
            </a:r>
            <a:endParaRPr/>
          </a:p>
          <a:p>
            <a:pPr indent="0" lvl="0" marL="914400" rtl="0" algn="l">
              <a:spcBef>
                <a:spcPts val="1200"/>
              </a:spcBef>
              <a:spcAft>
                <a:spcPts val="0"/>
              </a:spcAft>
              <a:buNone/>
            </a:pPr>
            <a:r>
              <a:rPr lang="en" sz="2000"/>
              <a:t>L = Lc + Ld </a:t>
            </a:r>
            <a:endParaRPr/>
          </a:p>
          <a:p>
            <a:pPr indent="-368300" lvl="0" marL="457200" rtl="0" algn="l">
              <a:spcBef>
                <a:spcPts val="1200"/>
              </a:spcBef>
              <a:spcAft>
                <a:spcPts val="0"/>
              </a:spcAft>
              <a:buSzPts val="2200"/>
              <a:buChar char="●"/>
            </a:pPr>
            <a:r>
              <a:rPr lang="en"/>
              <a:t>The balance between the two components is not straightforward</a:t>
            </a:r>
            <a:endParaRPr/>
          </a:p>
          <a:p>
            <a:pPr indent="-368300" lvl="0" marL="457200" rtl="0" algn="l">
              <a:spcBef>
                <a:spcPts val="0"/>
              </a:spcBef>
              <a:spcAft>
                <a:spcPts val="0"/>
              </a:spcAft>
              <a:buSzPts val="2200"/>
              <a:buChar char="●"/>
            </a:pPr>
            <a:r>
              <a:rPr lang="en"/>
              <a:t>Implementations discussed in the next course</a:t>
            </a:r>
            <a:endParaRPr/>
          </a:p>
        </p:txBody>
      </p:sp>
      <p:sp>
        <p:nvSpPr>
          <p:cNvPr id="249" name="Google Shape;249;p44"/>
          <p:cNvSpPr txBox="1"/>
          <p:nvPr/>
        </p:nvSpPr>
        <p:spPr>
          <a:xfrm>
            <a:off x="3661625" y="2827925"/>
            <a:ext cx="49788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Lc - cross-entropy loss - plasticity component</a:t>
            </a:r>
            <a:endParaRPr sz="1800"/>
          </a:p>
          <a:p>
            <a:pPr indent="0" lvl="0" marL="0" rtl="0" algn="l">
              <a:spcBef>
                <a:spcPts val="0"/>
              </a:spcBef>
              <a:spcAft>
                <a:spcPts val="0"/>
              </a:spcAft>
              <a:buNone/>
            </a:pPr>
            <a:r>
              <a:rPr lang="en" sz="1800"/>
              <a:t>Ld - distillation loss - stability component</a:t>
            </a:r>
            <a:endParaRPr sz="18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Addressing the stability-plasticity balance</a:t>
            </a:r>
            <a:endParaRPr/>
          </a:p>
        </p:txBody>
      </p:sp>
      <p:sp>
        <p:nvSpPr>
          <p:cNvPr id="255" name="Google Shape;255;p45"/>
          <p:cNvSpPr txBox="1"/>
          <p:nvPr>
            <p:ph idx="1" type="body"/>
          </p:nvPr>
        </p:nvSpPr>
        <p:spPr>
          <a:xfrm>
            <a:off x="311700" y="1152475"/>
            <a:ext cx="8520600" cy="38430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Favor stability by updating only the classification layer</a:t>
            </a:r>
            <a:endParaRPr/>
          </a:p>
          <a:p>
            <a:pPr indent="-355600" lvl="1" marL="914400" rtl="0" algn="l">
              <a:spcBef>
                <a:spcPts val="0"/>
              </a:spcBef>
              <a:spcAft>
                <a:spcPts val="0"/>
              </a:spcAft>
              <a:buSzPts val="2000"/>
              <a:buChar char="○"/>
            </a:pPr>
            <a:r>
              <a:rPr lang="en"/>
              <a:t>Inspired by transfer learning</a:t>
            </a:r>
            <a:endParaRPr/>
          </a:p>
          <a:p>
            <a:pPr indent="-355600" lvl="1" marL="914400" rtl="0" algn="l">
              <a:spcBef>
                <a:spcPts val="0"/>
              </a:spcBef>
              <a:spcAft>
                <a:spcPts val="0"/>
              </a:spcAft>
              <a:buSzPts val="2000"/>
              <a:buChar char="○"/>
            </a:pPr>
            <a:r>
              <a:rPr lang="en"/>
              <a:t>Minority approach in CIL</a:t>
            </a:r>
            <a:endParaRPr/>
          </a:p>
          <a:p>
            <a:pPr indent="-368300" lvl="0" marL="457200" rtl="0" algn="l">
              <a:spcBef>
                <a:spcPts val="0"/>
              </a:spcBef>
              <a:spcAft>
                <a:spcPts val="0"/>
              </a:spcAft>
              <a:buSzPts val="2200"/>
              <a:buChar char="●"/>
            </a:pPr>
            <a:r>
              <a:rPr lang="en"/>
              <a:t>No backpropagation = no forgetting</a:t>
            </a:r>
            <a:endParaRPr/>
          </a:p>
          <a:p>
            <a:pPr indent="-368300" lvl="0" marL="457200" rtl="0" algn="l">
              <a:spcBef>
                <a:spcPts val="0"/>
              </a:spcBef>
              <a:spcAft>
                <a:spcPts val="0"/>
              </a:spcAft>
              <a:buSzPts val="2200"/>
              <a:buChar char="●"/>
            </a:pPr>
            <a:r>
              <a:rPr lang="en"/>
              <a:t>But plasticity is limited</a:t>
            </a:r>
            <a:endParaRPr/>
          </a:p>
          <a:p>
            <a:pPr indent="-355600" lvl="1" marL="914400" rtl="0" algn="l">
              <a:spcBef>
                <a:spcPts val="0"/>
              </a:spcBef>
              <a:spcAft>
                <a:spcPts val="0"/>
              </a:spcAft>
              <a:buSzPts val="2000"/>
              <a:buChar char="○"/>
            </a:pPr>
            <a:r>
              <a:rPr lang="en"/>
              <a:t>Importance of starting with an initial model which generalizes well</a:t>
            </a:r>
            <a:endParaRPr/>
          </a:p>
          <a:p>
            <a:pPr indent="-368300" lvl="0" marL="457200" rtl="0" algn="l">
              <a:spcBef>
                <a:spcPts val="0"/>
              </a:spcBef>
              <a:spcAft>
                <a:spcPts val="0"/>
              </a:spcAft>
              <a:buSzPts val="2200"/>
              <a:buChar char="●"/>
            </a:pPr>
            <a:r>
              <a:rPr lang="en"/>
              <a:t>Approaches </a:t>
            </a:r>
            <a:r>
              <a:rPr lang="en"/>
              <a:t>depending of assumptions on data</a:t>
            </a:r>
            <a:endParaRPr/>
          </a:p>
          <a:p>
            <a:pPr indent="-355600" lvl="1" marL="914400" rtl="0" algn="l">
              <a:spcBef>
                <a:spcPts val="0"/>
              </a:spcBef>
              <a:spcAft>
                <a:spcPts val="0"/>
              </a:spcAft>
              <a:buSzPts val="2000"/>
              <a:buChar char="○"/>
            </a:pPr>
            <a:r>
              <a:rPr lang="en"/>
              <a:t>Internal data - train a feature extractor only with initial classes</a:t>
            </a:r>
            <a:endParaRPr/>
          </a:p>
          <a:p>
            <a:pPr indent="-355600" lvl="1" marL="914400" rtl="0" algn="l">
              <a:spcBef>
                <a:spcPts val="0"/>
              </a:spcBef>
              <a:spcAft>
                <a:spcPts val="0"/>
              </a:spcAft>
              <a:buSzPts val="2000"/>
              <a:buChar char="○"/>
            </a:pPr>
            <a:r>
              <a:rPr lang="en"/>
              <a:t>External data - use a pretrained feature extractor</a:t>
            </a:r>
            <a:endParaRPr/>
          </a:p>
          <a:p>
            <a:pPr indent="-368300" lvl="0" marL="457200" rtl="0" algn="l">
              <a:spcBef>
                <a:spcPts val="0"/>
              </a:spcBef>
              <a:spcAft>
                <a:spcPts val="0"/>
              </a:spcAft>
              <a:buSzPts val="2200"/>
              <a:buChar char="●"/>
            </a:pPr>
            <a:r>
              <a:rPr lang="en"/>
              <a:t>Implementations discussed in the next course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 practical example for class-incremental learning</a:t>
            </a:r>
            <a:endParaRPr/>
          </a:p>
        </p:txBody>
      </p:sp>
      <p:sp>
        <p:nvSpPr>
          <p:cNvPr id="261" name="Google Shape;261;p46"/>
          <p:cNvSpPr txBox="1"/>
          <p:nvPr>
            <p:ph idx="1" type="body"/>
          </p:nvPr>
        </p:nvSpPr>
        <p:spPr>
          <a:xfrm>
            <a:off x="311700" y="1152475"/>
            <a:ext cx="8520600" cy="14193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Accuracy of past and new classes should be similar</a:t>
            </a:r>
            <a:endParaRPr/>
          </a:p>
          <a:p>
            <a:pPr indent="-368300" lvl="0" marL="457200" rtl="0" algn="l">
              <a:spcBef>
                <a:spcPts val="0"/>
              </a:spcBef>
              <a:spcAft>
                <a:spcPts val="0"/>
              </a:spcAft>
              <a:buSzPts val="2200"/>
              <a:buChar char="●"/>
            </a:pPr>
            <a:r>
              <a:rPr lang="en"/>
              <a:t>Plasticity-oriented methods favor new classes, but they are in minority an the overall accuracy is lower</a:t>
            </a:r>
            <a:endParaRPr/>
          </a:p>
        </p:txBody>
      </p:sp>
      <p:pic>
        <p:nvPicPr>
          <p:cNvPr id="262" name="Google Shape;262;p46"/>
          <p:cNvPicPr preferRelativeResize="0"/>
          <p:nvPr/>
        </p:nvPicPr>
        <p:blipFill>
          <a:blip r:embed="rId3">
            <a:alphaModFix/>
          </a:blip>
          <a:stretch>
            <a:fillRect/>
          </a:stretch>
        </p:blipFill>
        <p:spPr>
          <a:xfrm>
            <a:off x="980913" y="2458200"/>
            <a:ext cx="6696075" cy="2667000"/>
          </a:xfrm>
          <a:prstGeom prst="rect">
            <a:avLst/>
          </a:prstGeom>
          <a:noFill/>
          <a:ln>
            <a:noFill/>
          </a:ln>
        </p:spPr>
      </p:pic>
      <p:sp>
        <p:nvSpPr>
          <p:cNvPr id="263" name="Google Shape;263;p46"/>
          <p:cNvSpPr/>
          <p:nvPr/>
        </p:nvSpPr>
        <p:spPr>
          <a:xfrm rot="-5400000">
            <a:off x="-722750" y="3511725"/>
            <a:ext cx="2506500" cy="679800"/>
          </a:xfrm>
          <a:prstGeom prst="roundRect">
            <a:avLst>
              <a:gd fmla="val 16667" name="adj"/>
            </a:avLst>
          </a:prstGeom>
          <a:solidFill>
            <a:srgbClr val="59595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FFFFFF"/>
                </a:solidFill>
              </a:rPr>
              <a:t>Plasticity-oriented method</a:t>
            </a:r>
            <a:endParaRPr sz="2200">
              <a:solidFill>
                <a:srgbClr val="FFFFFF"/>
              </a:solidFill>
            </a:endParaRPr>
          </a:p>
        </p:txBody>
      </p:sp>
      <p:sp>
        <p:nvSpPr>
          <p:cNvPr id="264" name="Google Shape;264;p46"/>
          <p:cNvSpPr/>
          <p:nvPr/>
        </p:nvSpPr>
        <p:spPr>
          <a:xfrm rot="5400000">
            <a:off x="6734600" y="3591675"/>
            <a:ext cx="2666400" cy="679800"/>
          </a:xfrm>
          <a:prstGeom prst="roundRect">
            <a:avLst>
              <a:gd fmla="val 16667" name="adj"/>
            </a:avLst>
          </a:prstGeom>
          <a:solidFill>
            <a:srgbClr val="59595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FFFFFF"/>
                </a:solidFill>
              </a:rPr>
              <a:t>Stability</a:t>
            </a:r>
            <a:r>
              <a:rPr lang="en" sz="2200">
                <a:solidFill>
                  <a:srgbClr val="FFFFFF"/>
                </a:solidFill>
              </a:rPr>
              <a:t>-oriented method</a:t>
            </a:r>
            <a:endParaRPr sz="2200">
              <a:solidFill>
                <a:srgbClr val="FFFF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Takeaways regarding stability-plasticity balance</a:t>
            </a:r>
            <a:endParaRPr/>
          </a:p>
        </p:txBody>
      </p:sp>
      <p:sp>
        <p:nvSpPr>
          <p:cNvPr id="270" name="Google Shape;270;p47"/>
          <p:cNvSpPr txBox="1"/>
          <p:nvPr>
            <p:ph idx="1" type="body"/>
          </p:nvPr>
        </p:nvSpPr>
        <p:spPr>
          <a:xfrm>
            <a:off x="311700" y="1152475"/>
            <a:ext cx="8799300" cy="37254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A compromise between the two properties is needed</a:t>
            </a:r>
            <a:endParaRPr/>
          </a:p>
          <a:p>
            <a:pPr indent="-368300" lvl="0" marL="457200" rtl="0" algn="l">
              <a:spcBef>
                <a:spcPts val="0"/>
              </a:spcBef>
              <a:spcAft>
                <a:spcPts val="0"/>
              </a:spcAft>
              <a:buSzPts val="2200"/>
              <a:buChar char="●"/>
            </a:pPr>
            <a:r>
              <a:rPr lang="en"/>
              <a:t>Difficult to find, particularly when the number of states increases</a:t>
            </a:r>
            <a:endParaRPr/>
          </a:p>
          <a:p>
            <a:pPr indent="-368300" lvl="0" marL="457200" rtl="0" algn="l">
              <a:spcBef>
                <a:spcPts val="0"/>
              </a:spcBef>
              <a:spcAft>
                <a:spcPts val="0"/>
              </a:spcAft>
              <a:buSzPts val="2200"/>
              <a:buChar char="●"/>
            </a:pPr>
            <a:r>
              <a:rPr lang="en"/>
              <a:t>The weight given to each of the properties should depend on the CL scenario</a:t>
            </a:r>
            <a:endParaRPr/>
          </a:p>
          <a:p>
            <a:pPr indent="-368300" lvl="0" marL="457200" rtl="0" algn="l">
              <a:spcBef>
                <a:spcPts val="0"/>
              </a:spcBef>
              <a:spcAft>
                <a:spcPts val="0"/>
              </a:spcAft>
              <a:buSzPts val="2200"/>
              <a:buChar char="●"/>
            </a:pPr>
            <a:r>
              <a:rPr lang="en"/>
              <a:t>Different solutions are possible, but their applicability is conditioned by the assumptions made about the CL process</a:t>
            </a:r>
            <a:endParaRPr/>
          </a:p>
          <a:p>
            <a:pPr indent="-355600" lvl="1" marL="914400" rtl="0" algn="l">
              <a:spcBef>
                <a:spcPts val="0"/>
              </a:spcBef>
              <a:spcAft>
                <a:spcPts val="0"/>
              </a:spcAft>
              <a:buSzPts val="2000"/>
              <a:buChar char="○"/>
            </a:pPr>
            <a:r>
              <a:rPr lang="en"/>
              <a:t>Memory, complexity of training etc.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8"/>
          <p:cNvSpPr txBox="1"/>
          <p:nvPr>
            <p:ph type="title"/>
          </p:nvPr>
        </p:nvSpPr>
        <p:spPr>
          <a:xfrm>
            <a:off x="311700" y="20452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3620"/>
              <a:t>A taxonomy of CL methods</a:t>
            </a:r>
            <a:endParaRPr sz="3620"/>
          </a:p>
          <a:p>
            <a:pPr indent="0" lvl="0" marL="0" rtl="0" algn="ctr">
              <a:spcBef>
                <a:spcPts val="0"/>
              </a:spcBef>
              <a:spcAft>
                <a:spcPts val="0"/>
              </a:spcAft>
              <a:buSzPts val="99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Many solutions for many CL scenarios</a:t>
            </a:r>
            <a:endParaRPr/>
          </a:p>
        </p:txBody>
      </p:sp>
      <p:pic>
        <p:nvPicPr>
          <p:cNvPr id="281" name="Google Shape;281;p49"/>
          <p:cNvPicPr preferRelativeResize="0"/>
          <p:nvPr/>
        </p:nvPicPr>
        <p:blipFill>
          <a:blip r:embed="rId3">
            <a:alphaModFix/>
          </a:blip>
          <a:stretch>
            <a:fillRect/>
          </a:stretch>
        </p:blipFill>
        <p:spPr>
          <a:xfrm>
            <a:off x="152400" y="1219400"/>
            <a:ext cx="8839199" cy="358960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Many solutions for many CL scenarios</a:t>
            </a:r>
            <a:endParaRPr/>
          </a:p>
        </p:txBody>
      </p:sp>
      <p:pic>
        <p:nvPicPr>
          <p:cNvPr id="287" name="Google Shape;287;p50"/>
          <p:cNvPicPr preferRelativeResize="0"/>
          <p:nvPr/>
        </p:nvPicPr>
        <p:blipFill>
          <a:blip r:embed="rId3">
            <a:alphaModFix/>
          </a:blip>
          <a:stretch>
            <a:fillRect/>
          </a:stretch>
        </p:blipFill>
        <p:spPr>
          <a:xfrm>
            <a:off x="152400" y="1219400"/>
            <a:ext cx="8839199" cy="3589603"/>
          </a:xfrm>
          <a:prstGeom prst="rect">
            <a:avLst/>
          </a:prstGeom>
          <a:noFill/>
          <a:ln>
            <a:noFill/>
          </a:ln>
        </p:spPr>
      </p:pic>
      <p:sp>
        <p:nvSpPr>
          <p:cNvPr id="288" name="Google Shape;288;p50"/>
          <p:cNvSpPr/>
          <p:nvPr/>
        </p:nvSpPr>
        <p:spPr>
          <a:xfrm>
            <a:off x="243075" y="1537625"/>
            <a:ext cx="1638900" cy="3332400"/>
          </a:xfrm>
          <a:prstGeom prst="roundRect">
            <a:avLst>
              <a:gd fmla="val 16667" name="adj"/>
            </a:avLst>
          </a:prstGeom>
          <a:noFill/>
          <a:ln cap="flat" cmpd="sng" w="2857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50"/>
          <p:cNvSpPr/>
          <p:nvPr/>
        </p:nvSpPr>
        <p:spPr>
          <a:xfrm>
            <a:off x="1995675" y="1537625"/>
            <a:ext cx="1638900" cy="3332400"/>
          </a:xfrm>
          <a:prstGeom prst="roundRect">
            <a:avLst>
              <a:gd fmla="val 16667" name="adj"/>
            </a:avLst>
          </a:prstGeom>
          <a:noFill/>
          <a:ln cap="flat" cmpd="sng" w="2857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50"/>
          <p:cNvSpPr/>
          <p:nvPr/>
        </p:nvSpPr>
        <p:spPr>
          <a:xfrm>
            <a:off x="5577075" y="1537625"/>
            <a:ext cx="1638900" cy="3332400"/>
          </a:xfrm>
          <a:prstGeom prst="roundRect">
            <a:avLst>
              <a:gd fmla="val 16667" name="adj"/>
            </a:avLst>
          </a:prstGeom>
          <a:noFill/>
          <a:ln cap="flat" cmpd="sng" w="2857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Zooming on class-incremental learning </a:t>
            </a:r>
            <a:r>
              <a:rPr lang="en" sz="2200">
                <a:solidFill>
                  <a:srgbClr val="666666"/>
                </a:solidFill>
              </a:rPr>
              <a:t>(Masana et al, 2022)</a:t>
            </a:r>
            <a:endParaRPr sz="2200">
              <a:solidFill>
                <a:srgbClr val="666666"/>
              </a:solidFill>
            </a:endParaRPr>
          </a:p>
        </p:txBody>
      </p:sp>
      <p:pic>
        <p:nvPicPr>
          <p:cNvPr id="296" name="Google Shape;296;p51"/>
          <p:cNvPicPr preferRelativeResize="0"/>
          <p:nvPr/>
        </p:nvPicPr>
        <p:blipFill>
          <a:blip r:embed="rId3">
            <a:alphaModFix/>
          </a:blip>
          <a:stretch>
            <a:fillRect/>
          </a:stretch>
        </p:blipFill>
        <p:spPr>
          <a:xfrm>
            <a:off x="464100" y="1107531"/>
            <a:ext cx="8238949" cy="383859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Optimization based approaches</a:t>
            </a:r>
            <a:endParaRPr/>
          </a:p>
        </p:txBody>
      </p:sp>
      <p:sp>
        <p:nvSpPr>
          <p:cNvPr id="302" name="Google Shape;302;p52"/>
          <p:cNvSpPr txBox="1"/>
          <p:nvPr>
            <p:ph idx="1" type="body"/>
          </p:nvPr>
        </p:nvSpPr>
        <p:spPr>
          <a:xfrm>
            <a:off x="311700" y="1152475"/>
            <a:ext cx="8673000" cy="9420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Gradient projection - </a:t>
            </a:r>
            <a:r>
              <a:rPr lang="en"/>
              <a:t>explicit modification of parameter updates to accommodate past and new knowledge</a:t>
            </a:r>
            <a:endParaRPr/>
          </a:p>
        </p:txBody>
      </p:sp>
      <p:pic>
        <p:nvPicPr>
          <p:cNvPr id="303" name="Google Shape;303;p52"/>
          <p:cNvPicPr preferRelativeResize="0"/>
          <p:nvPr/>
        </p:nvPicPr>
        <p:blipFill>
          <a:blip r:embed="rId3">
            <a:alphaModFix/>
          </a:blip>
          <a:stretch>
            <a:fillRect/>
          </a:stretch>
        </p:blipFill>
        <p:spPr>
          <a:xfrm>
            <a:off x="4289225" y="2131525"/>
            <a:ext cx="4771676" cy="3104925"/>
          </a:xfrm>
          <a:prstGeom prst="rect">
            <a:avLst/>
          </a:prstGeom>
          <a:noFill/>
          <a:ln>
            <a:noFill/>
          </a:ln>
        </p:spPr>
      </p:pic>
      <p:sp>
        <p:nvSpPr>
          <p:cNvPr id="304" name="Google Shape;304;p52"/>
          <p:cNvSpPr txBox="1"/>
          <p:nvPr>
            <p:ph idx="1" type="body"/>
          </p:nvPr>
        </p:nvSpPr>
        <p:spPr>
          <a:xfrm>
            <a:off x="311700" y="1990675"/>
            <a:ext cx="3930300" cy="31527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Meta-learning - obtain a data-driven inductive bias for CL scenarios</a:t>
            </a:r>
            <a:endParaRPr/>
          </a:p>
          <a:p>
            <a:pPr indent="-368300" lvl="0" marL="457200" rtl="0" algn="l">
              <a:spcBef>
                <a:spcPts val="0"/>
              </a:spcBef>
              <a:spcAft>
                <a:spcPts val="0"/>
              </a:spcAft>
              <a:buSzPts val="2200"/>
              <a:buChar char="●"/>
            </a:pPr>
            <a:r>
              <a:rPr lang="en"/>
              <a:t>Loss landscape - obtain robust representations and convergence to wider loss basins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Architecture-based approaches</a:t>
            </a:r>
            <a:endParaRPr/>
          </a:p>
        </p:txBody>
      </p:sp>
      <p:sp>
        <p:nvSpPr>
          <p:cNvPr id="310" name="Google Shape;310;p53"/>
          <p:cNvSpPr txBox="1"/>
          <p:nvPr>
            <p:ph idx="1" type="body"/>
          </p:nvPr>
        </p:nvSpPr>
        <p:spPr>
          <a:xfrm>
            <a:off x="311700" y="1152475"/>
            <a:ext cx="5595900" cy="37296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Parameter allocation - parameter subspace per task, with fixed or dynamic architectures</a:t>
            </a:r>
            <a:endParaRPr/>
          </a:p>
          <a:p>
            <a:pPr indent="-368300" lvl="0" marL="457200" rtl="0" algn="l">
              <a:spcBef>
                <a:spcPts val="0"/>
              </a:spcBef>
              <a:spcAft>
                <a:spcPts val="0"/>
              </a:spcAft>
              <a:buSzPts val="2200"/>
              <a:buChar char="●"/>
            </a:pPr>
            <a:r>
              <a:rPr lang="en"/>
              <a:t>Modular networks -parallel sub-networks or sub-modules for CL tasks trained in a differentiated manner</a:t>
            </a:r>
            <a:endParaRPr/>
          </a:p>
          <a:p>
            <a:pPr indent="-368300" lvl="0" marL="457200" rtl="0" algn="l">
              <a:spcBef>
                <a:spcPts val="0"/>
              </a:spcBef>
              <a:spcAft>
                <a:spcPts val="0"/>
              </a:spcAft>
              <a:buSzPts val="2200"/>
              <a:buChar char="●"/>
            </a:pPr>
            <a:r>
              <a:rPr lang="en"/>
              <a:t>Model decomposition -</a:t>
            </a:r>
            <a:r>
              <a:rPr lang="en"/>
              <a:t> separation of models into (fixed) task-sharing and (expandable) task-specific components</a:t>
            </a:r>
            <a:endParaRPr/>
          </a:p>
        </p:txBody>
      </p:sp>
      <p:pic>
        <p:nvPicPr>
          <p:cNvPr id="311" name="Google Shape;311;p53"/>
          <p:cNvPicPr preferRelativeResize="0"/>
          <p:nvPr/>
        </p:nvPicPr>
        <p:blipFill>
          <a:blip r:embed="rId3">
            <a:alphaModFix/>
          </a:blip>
          <a:stretch>
            <a:fillRect/>
          </a:stretch>
        </p:blipFill>
        <p:spPr>
          <a:xfrm>
            <a:off x="5907600" y="1093925"/>
            <a:ext cx="3213272" cy="378814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Regularization-based approaches</a:t>
            </a:r>
            <a:endParaRPr/>
          </a:p>
        </p:txBody>
      </p:sp>
      <p:sp>
        <p:nvSpPr>
          <p:cNvPr id="317" name="Google Shape;317;p54"/>
          <p:cNvSpPr txBox="1"/>
          <p:nvPr>
            <p:ph idx="1" type="body"/>
          </p:nvPr>
        </p:nvSpPr>
        <p:spPr>
          <a:xfrm>
            <a:off x="311700" y="1152475"/>
            <a:ext cx="8520600" cy="9810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Weights regularization - regularizes the variation of parameters based on their contribution to old tasks</a:t>
            </a:r>
            <a:endParaRPr/>
          </a:p>
        </p:txBody>
      </p:sp>
      <p:pic>
        <p:nvPicPr>
          <p:cNvPr id="318" name="Google Shape;318;p54"/>
          <p:cNvPicPr preferRelativeResize="0"/>
          <p:nvPr/>
        </p:nvPicPr>
        <p:blipFill>
          <a:blip r:embed="rId3">
            <a:alphaModFix/>
          </a:blip>
          <a:stretch>
            <a:fillRect/>
          </a:stretch>
        </p:blipFill>
        <p:spPr>
          <a:xfrm>
            <a:off x="4684850" y="2133520"/>
            <a:ext cx="4240076" cy="2862350"/>
          </a:xfrm>
          <a:prstGeom prst="rect">
            <a:avLst/>
          </a:prstGeom>
          <a:noFill/>
          <a:ln>
            <a:noFill/>
          </a:ln>
        </p:spPr>
      </p:pic>
      <p:sp>
        <p:nvSpPr>
          <p:cNvPr id="319" name="Google Shape;319;p54"/>
          <p:cNvSpPr txBox="1"/>
          <p:nvPr>
            <p:ph idx="1" type="body"/>
          </p:nvPr>
        </p:nvSpPr>
        <p:spPr>
          <a:xfrm>
            <a:off x="311700" y="2143075"/>
            <a:ext cx="4494600" cy="30405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Function regularization - focus on intermediate or final outputs of the prediction function</a:t>
            </a:r>
            <a:endParaRPr/>
          </a:p>
          <a:p>
            <a:pPr indent="-355600" lvl="1" marL="914400" rtl="0" algn="l">
              <a:spcBef>
                <a:spcPts val="0"/>
              </a:spcBef>
              <a:spcAft>
                <a:spcPts val="0"/>
              </a:spcAft>
              <a:buSzPts val="2000"/>
              <a:buChar char="○"/>
            </a:pPr>
            <a:r>
              <a:rPr lang="en"/>
              <a:t>Adaptation of knowledge distillation to an CL context</a:t>
            </a:r>
            <a:endParaRPr/>
          </a:p>
          <a:p>
            <a:pPr indent="-355600" lvl="1" marL="914400" rtl="0" algn="l">
              <a:spcBef>
                <a:spcPts val="0"/>
              </a:spcBef>
              <a:spcAft>
                <a:spcPts val="0"/>
              </a:spcAft>
              <a:buSzPts val="2000"/>
              <a:buChar char="○"/>
            </a:pPr>
            <a:r>
              <a:rPr lang="en"/>
              <a:t>Often combined with replay or  generation of past data</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5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Replay-based approaches</a:t>
            </a:r>
            <a:endParaRPr/>
          </a:p>
        </p:txBody>
      </p:sp>
      <p:sp>
        <p:nvSpPr>
          <p:cNvPr id="325" name="Google Shape;325;p55"/>
          <p:cNvSpPr txBox="1"/>
          <p:nvPr>
            <p:ph idx="1" type="body"/>
          </p:nvPr>
        </p:nvSpPr>
        <p:spPr>
          <a:xfrm>
            <a:off x="311700" y="1152475"/>
            <a:ext cx="8520600" cy="9339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Experience replay - storage and use of a small memory buffer</a:t>
            </a:r>
            <a:endParaRPr/>
          </a:p>
          <a:p>
            <a:pPr indent="-355600" lvl="1" marL="914400" rtl="0" algn="l">
              <a:spcBef>
                <a:spcPts val="0"/>
              </a:spcBef>
              <a:spcAft>
                <a:spcPts val="0"/>
              </a:spcAft>
              <a:buSzPts val="2000"/>
              <a:buChar char="○"/>
            </a:pPr>
            <a:r>
              <a:rPr lang="en"/>
              <a:t>Importance of how to select exemplars and reuse the buffer</a:t>
            </a:r>
            <a:endParaRPr/>
          </a:p>
        </p:txBody>
      </p:sp>
      <p:pic>
        <p:nvPicPr>
          <p:cNvPr id="326" name="Google Shape;326;p55"/>
          <p:cNvPicPr preferRelativeResize="0"/>
          <p:nvPr/>
        </p:nvPicPr>
        <p:blipFill>
          <a:blip r:embed="rId3">
            <a:alphaModFix/>
          </a:blip>
          <a:stretch>
            <a:fillRect/>
          </a:stretch>
        </p:blipFill>
        <p:spPr>
          <a:xfrm>
            <a:off x="5221925" y="2144125"/>
            <a:ext cx="3687250" cy="2909700"/>
          </a:xfrm>
          <a:prstGeom prst="rect">
            <a:avLst/>
          </a:prstGeom>
          <a:noFill/>
          <a:ln>
            <a:noFill/>
          </a:ln>
        </p:spPr>
      </p:pic>
      <p:sp>
        <p:nvSpPr>
          <p:cNvPr id="327" name="Google Shape;327;p55"/>
          <p:cNvSpPr txBox="1"/>
          <p:nvPr>
            <p:ph idx="1" type="body"/>
          </p:nvPr>
        </p:nvSpPr>
        <p:spPr>
          <a:xfrm>
            <a:off x="311700" y="2066875"/>
            <a:ext cx="4910100" cy="29871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Generative replay </a:t>
            </a:r>
            <a:r>
              <a:rPr lang="en"/>
              <a:t>with</a:t>
            </a:r>
            <a:r>
              <a:rPr lang="en"/>
              <a:t> an auxiliary model to create past data</a:t>
            </a:r>
            <a:endParaRPr/>
          </a:p>
          <a:p>
            <a:pPr indent="-355600" lvl="1" marL="914400" rtl="0" algn="l">
              <a:spcBef>
                <a:spcPts val="0"/>
              </a:spcBef>
              <a:spcAft>
                <a:spcPts val="0"/>
              </a:spcAft>
              <a:buSzPts val="2000"/>
              <a:buChar char="○"/>
            </a:pPr>
            <a:r>
              <a:rPr lang="en"/>
              <a:t>GAN, VAE, diffusion model</a:t>
            </a:r>
            <a:endParaRPr/>
          </a:p>
          <a:p>
            <a:pPr indent="-368300" lvl="0" marL="457200" rtl="0" algn="l">
              <a:spcBef>
                <a:spcPts val="0"/>
              </a:spcBef>
              <a:spcAft>
                <a:spcPts val="0"/>
              </a:spcAft>
              <a:buSzPts val="2200"/>
              <a:buChar char="●"/>
            </a:pPr>
            <a:r>
              <a:rPr lang="en"/>
              <a:t>Feature replay</a:t>
            </a:r>
            <a:endParaRPr/>
          </a:p>
          <a:p>
            <a:pPr indent="-355600" lvl="1" marL="914400" rtl="0" algn="l">
              <a:spcBef>
                <a:spcPts val="0"/>
              </a:spcBef>
              <a:spcAft>
                <a:spcPts val="0"/>
              </a:spcAft>
              <a:buSzPts val="2000"/>
              <a:buChar char="○"/>
            </a:pPr>
            <a:r>
              <a:rPr lang="en"/>
              <a:t>More efficient and than generative replay</a:t>
            </a:r>
            <a:endParaRPr/>
          </a:p>
          <a:p>
            <a:pPr indent="-355600" lvl="1" marL="914400" rtl="0" algn="l">
              <a:spcBef>
                <a:spcPts val="0"/>
              </a:spcBef>
              <a:spcAft>
                <a:spcPts val="0"/>
              </a:spcAft>
              <a:buSzPts val="2000"/>
              <a:buChar char="○"/>
            </a:pPr>
            <a:r>
              <a:rPr lang="en"/>
              <a:t>But prone to representation shift</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Representation-based approaches</a:t>
            </a:r>
            <a:endParaRPr/>
          </a:p>
        </p:txBody>
      </p:sp>
      <p:sp>
        <p:nvSpPr>
          <p:cNvPr id="333" name="Google Shape;333;p56"/>
          <p:cNvSpPr txBox="1"/>
          <p:nvPr>
            <p:ph idx="1" type="body"/>
          </p:nvPr>
        </p:nvSpPr>
        <p:spPr>
          <a:xfrm>
            <a:off x="311700" y="1152475"/>
            <a:ext cx="8869800" cy="10281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Pretraining of a representation, followed by adaptation for each CL state, with partial or complete freezing of the feature extractor</a:t>
            </a:r>
            <a:endParaRPr/>
          </a:p>
        </p:txBody>
      </p:sp>
      <p:pic>
        <p:nvPicPr>
          <p:cNvPr id="334" name="Google Shape;334;p56"/>
          <p:cNvPicPr preferRelativeResize="0"/>
          <p:nvPr/>
        </p:nvPicPr>
        <p:blipFill>
          <a:blip r:embed="rId3">
            <a:alphaModFix/>
          </a:blip>
          <a:stretch>
            <a:fillRect/>
          </a:stretch>
        </p:blipFill>
        <p:spPr>
          <a:xfrm>
            <a:off x="5053300" y="2047275"/>
            <a:ext cx="3944425" cy="3020025"/>
          </a:xfrm>
          <a:prstGeom prst="rect">
            <a:avLst/>
          </a:prstGeom>
          <a:noFill/>
          <a:ln>
            <a:noFill/>
          </a:ln>
        </p:spPr>
      </p:pic>
      <p:sp>
        <p:nvSpPr>
          <p:cNvPr id="335" name="Google Shape;335;p56"/>
          <p:cNvSpPr txBox="1"/>
          <p:nvPr>
            <p:ph idx="1" type="body"/>
          </p:nvPr>
        </p:nvSpPr>
        <p:spPr>
          <a:xfrm>
            <a:off x="311700" y="2066875"/>
            <a:ext cx="4808400" cy="3000300"/>
          </a:xfrm>
          <a:prstGeom prst="rect">
            <a:avLst/>
          </a:prstGeom>
        </p:spPr>
        <p:txBody>
          <a:bodyPr anchorCtr="0" anchor="t" bIns="91425" lIns="91425" spcFirstLastPara="1" rIns="91425" wrap="square" tIns="91425">
            <a:normAutofit lnSpcReduction="10000"/>
          </a:bodyPr>
          <a:lstStyle/>
          <a:p>
            <a:pPr indent="-368300" lvl="0" marL="457200" rtl="0" algn="l">
              <a:spcBef>
                <a:spcPts val="0"/>
              </a:spcBef>
              <a:spcAft>
                <a:spcPts val="0"/>
              </a:spcAft>
              <a:buSzPts val="2200"/>
              <a:buChar char="●"/>
            </a:pPr>
            <a:r>
              <a:rPr lang="en"/>
              <a:t>First approaches based on supervised learning</a:t>
            </a:r>
            <a:endParaRPr/>
          </a:p>
          <a:p>
            <a:pPr indent="-368300" lvl="0" marL="457200" rtl="0" algn="l">
              <a:spcBef>
                <a:spcPts val="0"/>
              </a:spcBef>
              <a:spcAft>
                <a:spcPts val="0"/>
              </a:spcAft>
              <a:buSzPts val="2200"/>
              <a:buChar char="●"/>
            </a:pPr>
            <a:r>
              <a:rPr lang="en"/>
              <a:t>Recently superseded by self-supervised approaches</a:t>
            </a:r>
            <a:endParaRPr/>
          </a:p>
          <a:p>
            <a:pPr indent="-368300" lvl="0" marL="457200" rtl="0" algn="l">
              <a:spcBef>
                <a:spcPts val="0"/>
              </a:spcBef>
              <a:spcAft>
                <a:spcPts val="0"/>
              </a:spcAft>
              <a:buSzPts val="2200"/>
              <a:buChar char="●"/>
            </a:pPr>
            <a:r>
              <a:rPr lang="en"/>
              <a:t>Recently, work done on continual pretraining to integrate new pretraining data in the pretrained extractors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 practice</a:t>
            </a:r>
            <a:endParaRPr/>
          </a:p>
        </p:txBody>
      </p:sp>
      <p:sp>
        <p:nvSpPr>
          <p:cNvPr id="341" name="Google Shape;341;p5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Successful methodes often combine approaches</a:t>
            </a:r>
            <a:endParaRPr/>
          </a:p>
          <a:p>
            <a:pPr indent="-355600" lvl="1" marL="914400" rtl="0" algn="l">
              <a:spcBef>
                <a:spcPts val="0"/>
              </a:spcBef>
              <a:spcAft>
                <a:spcPts val="0"/>
              </a:spcAft>
              <a:buSzPts val="2000"/>
              <a:buChar char="○"/>
            </a:pPr>
            <a:r>
              <a:rPr lang="en"/>
              <a:t>Regularization + replay</a:t>
            </a:r>
            <a:endParaRPr/>
          </a:p>
          <a:p>
            <a:pPr indent="-355600" lvl="1" marL="914400" rtl="0" algn="l">
              <a:spcBef>
                <a:spcPts val="0"/>
              </a:spcBef>
              <a:spcAft>
                <a:spcPts val="0"/>
              </a:spcAft>
              <a:buSzPts val="2000"/>
              <a:buChar char="○"/>
            </a:pPr>
            <a:r>
              <a:rPr lang="en"/>
              <a:t>Regularization + architecture + replay</a:t>
            </a:r>
            <a:endParaRPr/>
          </a:p>
          <a:p>
            <a:pPr indent="-355600" lvl="1" marL="914400" rtl="0" algn="l">
              <a:spcBef>
                <a:spcPts val="0"/>
              </a:spcBef>
              <a:spcAft>
                <a:spcPts val="0"/>
              </a:spcAft>
              <a:buSzPts val="2000"/>
              <a:buChar char="○"/>
            </a:pPr>
            <a:r>
              <a:rPr lang="en"/>
              <a:t>Optimization + replay</a:t>
            </a:r>
            <a:endParaRPr/>
          </a:p>
          <a:p>
            <a:pPr indent="-355600" lvl="1" marL="914400" rtl="0" algn="l">
              <a:spcBef>
                <a:spcPts val="0"/>
              </a:spcBef>
              <a:spcAft>
                <a:spcPts val="0"/>
              </a:spcAft>
              <a:buSzPts val="2000"/>
              <a:buChar char="○"/>
            </a:pPr>
            <a:r>
              <a:rPr lang="en"/>
              <a:t>Regularization + architecture </a:t>
            </a:r>
            <a:endParaRPr/>
          </a:p>
          <a:p>
            <a:pPr indent="-368300" lvl="0" marL="457200" rtl="0" algn="l">
              <a:spcBef>
                <a:spcPts val="0"/>
              </a:spcBef>
              <a:spcAft>
                <a:spcPts val="0"/>
              </a:spcAft>
              <a:buSzPts val="2200"/>
              <a:buChar char="●"/>
            </a:pPr>
            <a:r>
              <a:rPr lang="en"/>
              <a:t>More details in the next course</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8"/>
          <p:cNvSpPr txBox="1"/>
          <p:nvPr>
            <p:ph type="title"/>
          </p:nvPr>
        </p:nvSpPr>
        <p:spPr>
          <a:xfrm>
            <a:off x="311700" y="20452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3620"/>
              <a:t>Desirable properties of CL methods</a:t>
            </a:r>
            <a:endParaRPr sz="3620"/>
          </a:p>
          <a:p>
            <a:pPr indent="0" lvl="0" marL="0" rtl="0" algn="ctr">
              <a:spcBef>
                <a:spcPts val="0"/>
              </a:spcBef>
              <a:spcAft>
                <a:spcPts val="0"/>
              </a:spcAft>
              <a:buSzPts val="990"/>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5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CL desirable properties</a:t>
            </a:r>
            <a:endParaRPr/>
          </a:p>
        </p:txBody>
      </p:sp>
      <p:sp>
        <p:nvSpPr>
          <p:cNvPr id="352" name="Google Shape;352;p59"/>
          <p:cNvSpPr txBox="1"/>
          <p:nvPr/>
        </p:nvSpPr>
        <p:spPr>
          <a:xfrm>
            <a:off x="304800" y="1219200"/>
            <a:ext cx="8569800" cy="36480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chemeClr val="dk2"/>
              </a:buClr>
              <a:buSzPts val="1800"/>
              <a:buChar char="●"/>
            </a:pPr>
            <a:r>
              <a:rPr b="1" lang="en" sz="1800">
                <a:solidFill>
                  <a:schemeClr val="dk2"/>
                </a:solidFill>
              </a:rPr>
              <a:t>Complexity</a:t>
            </a:r>
            <a:r>
              <a:rPr lang="en" sz="1800">
                <a:solidFill>
                  <a:schemeClr val="dk2"/>
                </a:solidFill>
              </a:rPr>
              <a:t> - capacity to integrate new information with a minimal change of the model structure</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b="1" lang="en" sz="1800">
                <a:solidFill>
                  <a:schemeClr val="dk2"/>
                </a:solidFill>
              </a:rPr>
              <a:t>Memory</a:t>
            </a:r>
            <a:r>
              <a:rPr lang="en" sz="1800">
                <a:solidFill>
                  <a:schemeClr val="dk2"/>
                </a:solidFill>
              </a:rPr>
              <a:t> - ability to work with/without a memory which contains exemplars of past classes</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b="1" lang="en" sz="1800">
                <a:solidFill>
                  <a:schemeClr val="dk2"/>
                </a:solidFill>
              </a:rPr>
              <a:t>Accuracy</a:t>
            </a:r>
            <a:r>
              <a:rPr lang="en" sz="1800">
                <a:solidFill>
                  <a:schemeClr val="dk2"/>
                </a:solidFill>
              </a:rPr>
              <a:t> - incremental performance should approach that of a standard learning process</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b="1" lang="en" sz="1800">
                <a:solidFill>
                  <a:schemeClr val="dk2"/>
                </a:solidFill>
              </a:rPr>
              <a:t>Timeliness</a:t>
            </a:r>
            <a:r>
              <a:rPr lang="en" sz="1800">
                <a:solidFill>
                  <a:schemeClr val="dk2"/>
                </a:solidFill>
              </a:rPr>
              <a:t> - delay needed between the occurrence of new data and its integration in the incremental models</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b="1" lang="en" sz="1800">
                <a:solidFill>
                  <a:schemeClr val="dk2"/>
                </a:solidFill>
              </a:rPr>
              <a:t>Plasticity-Stability</a:t>
            </a:r>
            <a:r>
              <a:rPr lang="en" sz="1800">
                <a:solidFill>
                  <a:schemeClr val="dk2"/>
                </a:solidFill>
              </a:rPr>
              <a:t> - capacity to ensure a good accuracy for both past and new classes</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b="1" lang="en" sz="1800">
                <a:solidFill>
                  <a:schemeClr val="dk2"/>
                </a:solidFill>
              </a:rPr>
              <a:t>Scalability</a:t>
            </a:r>
            <a:r>
              <a:rPr lang="en" sz="1800">
                <a:solidFill>
                  <a:schemeClr val="dk2"/>
                </a:solidFill>
              </a:rPr>
              <a:t> - ability of the methods to integrate a large number of classes</a:t>
            </a:r>
            <a:endParaRPr sz="1800">
              <a:solidFill>
                <a:schemeClr val="dk2"/>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pic>
        <p:nvPicPr>
          <p:cNvPr id="357" name="Google Shape;357;p60"/>
          <p:cNvPicPr preferRelativeResize="0"/>
          <p:nvPr/>
        </p:nvPicPr>
        <p:blipFill>
          <a:blip r:embed="rId3">
            <a:alphaModFix/>
          </a:blip>
          <a:stretch>
            <a:fillRect/>
          </a:stretch>
        </p:blipFill>
        <p:spPr>
          <a:xfrm>
            <a:off x="525125" y="900225"/>
            <a:ext cx="8085475" cy="4548074"/>
          </a:xfrm>
          <a:prstGeom prst="rect">
            <a:avLst/>
          </a:prstGeom>
          <a:noFill/>
          <a:ln>
            <a:noFill/>
          </a:ln>
        </p:spPr>
      </p:pic>
      <p:sp>
        <p:nvSpPr>
          <p:cNvPr id="358" name="Google Shape;358;p6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Analysis of main categories of CL methods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6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CL desiderata (1/2)</a:t>
            </a:r>
            <a:endParaRPr/>
          </a:p>
        </p:txBody>
      </p:sp>
      <p:sp>
        <p:nvSpPr>
          <p:cNvPr id="364" name="Google Shape;364;p6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68300" lvl="0" marL="457200" rtl="0" algn="l">
              <a:spcBef>
                <a:spcPts val="0"/>
              </a:spcBef>
              <a:spcAft>
                <a:spcPts val="0"/>
              </a:spcAft>
              <a:buSzPts val="2200"/>
              <a:buChar char="●"/>
            </a:pPr>
            <a:r>
              <a:rPr b="1" lang="en"/>
              <a:t>Constant memory</a:t>
            </a:r>
            <a:r>
              <a:rPr lang="en"/>
              <a:t> - to avoid unbounded systems, memory should be constant w.r.t. t</a:t>
            </a:r>
            <a:r>
              <a:rPr lang="en"/>
              <a:t>he number of states or stream length</a:t>
            </a:r>
            <a:endParaRPr/>
          </a:p>
          <a:p>
            <a:pPr indent="-368300" lvl="0" marL="457200" rtl="0" algn="l">
              <a:spcBef>
                <a:spcPts val="0"/>
              </a:spcBef>
              <a:spcAft>
                <a:spcPts val="0"/>
              </a:spcAft>
              <a:buSzPts val="2200"/>
              <a:buChar char="●"/>
            </a:pPr>
            <a:r>
              <a:rPr b="1" lang="en"/>
              <a:t>No task boundaries</a:t>
            </a:r>
            <a:r>
              <a:rPr lang="en"/>
              <a:t> - should be required to make CL applicable to any data stream</a:t>
            </a:r>
            <a:endParaRPr/>
          </a:p>
          <a:p>
            <a:pPr indent="-368300" lvl="0" marL="457200" rtl="0" algn="l">
              <a:spcBef>
                <a:spcPts val="0"/>
              </a:spcBef>
              <a:spcAft>
                <a:spcPts val="0"/>
              </a:spcAft>
              <a:buSzPts val="2200"/>
              <a:buChar char="●"/>
            </a:pPr>
            <a:r>
              <a:rPr b="1" lang="en"/>
              <a:t>Online learning</a:t>
            </a:r>
            <a:r>
              <a:rPr lang="en"/>
              <a:t> - no offline training of large batches to enable fast acquisition of new information</a:t>
            </a:r>
            <a:endParaRPr/>
          </a:p>
          <a:p>
            <a:pPr indent="-368300" lvl="0" marL="457200" rtl="0" algn="l">
              <a:spcBef>
                <a:spcPts val="0"/>
              </a:spcBef>
              <a:spcAft>
                <a:spcPts val="0"/>
              </a:spcAft>
              <a:buSzPts val="2200"/>
              <a:buChar char="●"/>
            </a:pPr>
            <a:r>
              <a:rPr b="1" lang="en"/>
              <a:t>Forward transfer</a:t>
            </a:r>
            <a:r>
              <a:rPr lang="en"/>
              <a:t> - importance of previously acquired knowledge to aid a more efficient learning of new tasks</a:t>
            </a:r>
            <a:endParaRPr/>
          </a:p>
          <a:p>
            <a:pPr indent="-368300" lvl="0" marL="457200" rtl="0" algn="l">
              <a:spcBef>
                <a:spcPts val="0"/>
              </a:spcBef>
              <a:spcAft>
                <a:spcPts val="0"/>
              </a:spcAft>
              <a:buSzPts val="2200"/>
              <a:buChar char="●"/>
            </a:pPr>
            <a:r>
              <a:rPr b="1" lang="en"/>
              <a:t>Backward transfer</a:t>
            </a:r>
            <a:r>
              <a:rPr lang="en"/>
              <a:t> - retaining previous knowledge when ingesting new data</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6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CL desiderata (2/2)</a:t>
            </a:r>
            <a:endParaRPr/>
          </a:p>
        </p:txBody>
      </p:sp>
      <p:sp>
        <p:nvSpPr>
          <p:cNvPr id="370" name="Google Shape;370;p6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68300" lvl="0" marL="457200" rtl="0" algn="l">
              <a:spcBef>
                <a:spcPts val="0"/>
              </a:spcBef>
              <a:spcAft>
                <a:spcPts val="0"/>
              </a:spcAft>
              <a:buSzPts val="2200"/>
              <a:buChar char="●"/>
            </a:pPr>
            <a:r>
              <a:rPr b="1" lang="en"/>
              <a:t>Problem agnostic </a:t>
            </a:r>
            <a:r>
              <a:rPr lang="en"/>
              <a:t>- tackle different visual tasks (classification, detection, segmentation etc.)</a:t>
            </a:r>
            <a:endParaRPr/>
          </a:p>
          <a:p>
            <a:pPr indent="-368300" lvl="0" marL="457200" rtl="0" algn="l">
              <a:spcBef>
                <a:spcPts val="0"/>
              </a:spcBef>
              <a:spcAft>
                <a:spcPts val="0"/>
              </a:spcAft>
              <a:buSzPts val="2200"/>
              <a:buChar char="●"/>
            </a:pPr>
            <a:r>
              <a:rPr b="1" lang="en"/>
              <a:t>Adaptive systems</a:t>
            </a:r>
            <a:r>
              <a:rPr lang="en"/>
              <a:t> - to learn from unlabeled data and enable adaptation to application data</a:t>
            </a:r>
            <a:endParaRPr/>
          </a:p>
          <a:p>
            <a:pPr indent="-368300" lvl="0" marL="457200" rtl="0" algn="l">
              <a:spcBef>
                <a:spcPts val="0"/>
              </a:spcBef>
              <a:spcAft>
                <a:spcPts val="0"/>
              </a:spcAft>
              <a:buSzPts val="2200"/>
              <a:buChar char="●"/>
            </a:pPr>
            <a:r>
              <a:rPr b="1" lang="en"/>
              <a:t>No test time oracle</a:t>
            </a:r>
            <a:r>
              <a:rPr lang="en"/>
              <a:t> - task ID labels should not be necessary during inference</a:t>
            </a:r>
            <a:endParaRPr/>
          </a:p>
          <a:p>
            <a:pPr indent="-368300" lvl="0" marL="457200" rtl="0" algn="l">
              <a:spcBef>
                <a:spcPts val="0"/>
              </a:spcBef>
              <a:spcAft>
                <a:spcPts val="0"/>
              </a:spcAft>
              <a:buSzPts val="2200"/>
              <a:buChar char="●"/>
            </a:pPr>
            <a:r>
              <a:rPr b="1" lang="en"/>
              <a:t>Task revisiting</a:t>
            </a:r>
            <a:r>
              <a:rPr lang="en"/>
              <a:t> - enhancement of previous task knowledge when the yare revisited</a:t>
            </a:r>
            <a:endParaRPr/>
          </a:p>
          <a:p>
            <a:pPr indent="-368300" lvl="0" marL="457200" rtl="0" algn="l">
              <a:spcBef>
                <a:spcPts val="0"/>
              </a:spcBef>
              <a:spcAft>
                <a:spcPts val="0"/>
              </a:spcAft>
              <a:buSzPts val="2200"/>
              <a:buChar char="●"/>
            </a:pPr>
            <a:r>
              <a:rPr b="1" lang="en"/>
              <a:t>Graceful forgetting</a:t>
            </a:r>
            <a:r>
              <a:rPr lang="en"/>
              <a:t> - selective forgetting of trivial information to achieve balance between stability and plasticity</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63"/>
          <p:cNvSpPr txBox="1"/>
          <p:nvPr>
            <p:ph type="title"/>
          </p:nvPr>
        </p:nvSpPr>
        <p:spPr>
          <a:xfrm>
            <a:off x="311700" y="216425"/>
            <a:ext cx="40350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ideal continual learner </a:t>
            </a:r>
            <a:r>
              <a:rPr lang="en" sz="2200"/>
              <a:t>(Peng et al, 2023)</a:t>
            </a:r>
            <a:endParaRPr sz="2200"/>
          </a:p>
        </p:txBody>
      </p:sp>
      <p:sp>
        <p:nvSpPr>
          <p:cNvPr id="376" name="Google Shape;376;p63"/>
          <p:cNvSpPr txBox="1"/>
          <p:nvPr>
            <p:ph idx="1" type="body"/>
          </p:nvPr>
        </p:nvSpPr>
        <p:spPr>
          <a:xfrm>
            <a:off x="311700" y="1152475"/>
            <a:ext cx="4421700" cy="3463200"/>
          </a:xfrm>
          <a:prstGeom prst="rect">
            <a:avLst/>
          </a:prstGeom>
        </p:spPr>
        <p:txBody>
          <a:bodyPr anchorCtr="0" anchor="t" bIns="91425" lIns="91425" spcFirstLastPara="1" rIns="91425" wrap="square" tIns="91425">
            <a:normAutofit lnSpcReduction="10000"/>
          </a:bodyPr>
          <a:lstStyle/>
          <a:p>
            <a:pPr indent="-368300" lvl="0" marL="457200" rtl="0" algn="l">
              <a:spcBef>
                <a:spcPts val="0"/>
              </a:spcBef>
              <a:spcAft>
                <a:spcPts val="0"/>
              </a:spcAft>
              <a:buSzPts val="2200"/>
              <a:buChar char="●"/>
            </a:pPr>
            <a:r>
              <a:rPr lang="en"/>
              <a:t>Theoretical exploration of CL</a:t>
            </a:r>
            <a:endParaRPr/>
          </a:p>
          <a:p>
            <a:pPr indent="-368300" lvl="0" marL="457200" rtl="0" algn="l">
              <a:spcBef>
                <a:spcPts val="0"/>
              </a:spcBef>
              <a:spcAft>
                <a:spcPts val="0"/>
              </a:spcAft>
              <a:buSzPts val="2200"/>
              <a:buChar char="●"/>
            </a:pPr>
            <a:r>
              <a:rPr lang="en"/>
              <a:t>Links to neighboring domains</a:t>
            </a:r>
            <a:endParaRPr/>
          </a:p>
          <a:p>
            <a:pPr indent="-368300" lvl="0" marL="457200" rtl="0" algn="l">
              <a:spcBef>
                <a:spcPts val="0"/>
              </a:spcBef>
              <a:spcAft>
                <a:spcPts val="0"/>
              </a:spcAft>
              <a:buSzPts val="2200"/>
              <a:buChar char="●"/>
            </a:pPr>
            <a:r>
              <a:rPr lang="en"/>
              <a:t>Focus on two examples to highlight what a ideal continual learner (ICL) is</a:t>
            </a:r>
            <a:endParaRPr/>
          </a:p>
          <a:p>
            <a:pPr indent="-355600" lvl="1" marL="914400" rtl="0" algn="l">
              <a:spcBef>
                <a:spcPts val="0"/>
              </a:spcBef>
              <a:spcAft>
                <a:spcPts val="0"/>
              </a:spcAft>
              <a:buSzPts val="2000"/>
              <a:buChar char="○"/>
            </a:pPr>
            <a:r>
              <a:rPr lang="en"/>
              <a:t>Sufficient - all tasks are solved optimally</a:t>
            </a:r>
            <a:endParaRPr/>
          </a:p>
          <a:p>
            <a:pPr indent="-355600" lvl="1" marL="914400" rtl="0" algn="l">
              <a:spcBef>
                <a:spcPts val="0"/>
              </a:spcBef>
              <a:spcAft>
                <a:spcPts val="0"/>
              </a:spcAft>
              <a:buSzPts val="2000"/>
              <a:buChar char="○"/>
            </a:pPr>
            <a:r>
              <a:rPr lang="en"/>
              <a:t>Minimal - the knowledge </a:t>
            </a:r>
            <a:r>
              <a:rPr lang="en"/>
              <a:t>repres. of all tasks is stored</a:t>
            </a:r>
            <a:r>
              <a:rPr lang="en"/>
              <a:t> </a:t>
            </a:r>
            <a:endParaRPr/>
          </a:p>
        </p:txBody>
      </p:sp>
      <p:pic>
        <p:nvPicPr>
          <p:cNvPr id="377" name="Google Shape;377;p63"/>
          <p:cNvPicPr preferRelativeResize="0"/>
          <p:nvPr/>
        </p:nvPicPr>
        <p:blipFill>
          <a:blip r:embed="rId3">
            <a:alphaModFix/>
          </a:blip>
          <a:stretch>
            <a:fillRect/>
          </a:stretch>
        </p:blipFill>
        <p:spPr>
          <a:xfrm>
            <a:off x="4884575" y="0"/>
            <a:ext cx="4259425" cy="4163625"/>
          </a:xfrm>
          <a:prstGeom prst="rect">
            <a:avLst/>
          </a:prstGeom>
          <a:noFill/>
          <a:ln>
            <a:noFill/>
          </a:ln>
        </p:spPr>
      </p:pic>
      <p:pic>
        <p:nvPicPr>
          <p:cNvPr id="378" name="Google Shape;378;p63"/>
          <p:cNvPicPr preferRelativeResize="0"/>
          <p:nvPr/>
        </p:nvPicPr>
        <p:blipFill>
          <a:blip r:embed="rId4">
            <a:alphaModFix/>
          </a:blip>
          <a:stretch>
            <a:fillRect/>
          </a:stretch>
        </p:blipFill>
        <p:spPr>
          <a:xfrm>
            <a:off x="4094325" y="4307175"/>
            <a:ext cx="5123724" cy="797800"/>
          </a:xfrm>
          <a:prstGeom prst="rect">
            <a:avLst/>
          </a:prstGeom>
          <a:noFill/>
          <a:ln>
            <a:noFill/>
          </a:ln>
        </p:spPr>
      </p:pic>
      <p:sp>
        <p:nvSpPr>
          <p:cNvPr id="379" name="Google Shape;379;p63"/>
          <p:cNvSpPr/>
          <p:nvPr/>
        </p:nvSpPr>
        <p:spPr>
          <a:xfrm>
            <a:off x="4102400" y="4531350"/>
            <a:ext cx="3881100" cy="3786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6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Takeaways </a:t>
            </a:r>
            <a:endParaRPr/>
          </a:p>
        </p:txBody>
      </p:sp>
      <p:sp>
        <p:nvSpPr>
          <p:cNvPr id="385" name="Google Shape;385;p64"/>
          <p:cNvSpPr txBox="1"/>
          <p:nvPr>
            <p:ph idx="1" type="body"/>
          </p:nvPr>
        </p:nvSpPr>
        <p:spPr>
          <a:xfrm>
            <a:off x="311700" y="1093900"/>
            <a:ext cx="6235200" cy="36021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a:t>Many approaches were proposed to tackle CL</a:t>
            </a:r>
            <a:endParaRPr/>
          </a:p>
          <a:p>
            <a:pPr indent="-355600" lvl="1" marL="914400" rtl="0" algn="l">
              <a:spcBef>
                <a:spcPts val="0"/>
              </a:spcBef>
              <a:spcAft>
                <a:spcPts val="0"/>
              </a:spcAft>
              <a:buSzPts val="2000"/>
              <a:buChar char="○"/>
            </a:pPr>
            <a:r>
              <a:rPr lang="en"/>
              <a:t>Needed due </a:t>
            </a:r>
            <a:r>
              <a:rPr lang="en"/>
              <a:t>to the variability of CL scenarios and assumptions</a:t>
            </a:r>
            <a:endParaRPr/>
          </a:p>
          <a:p>
            <a:pPr indent="-368300" lvl="0" marL="457200" rtl="0" algn="l">
              <a:spcBef>
                <a:spcPts val="0"/>
              </a:spcBef>
              <a:spcAft>
                <a:spcPts val="0"/>
              </a:spcAft>
              <a:buSzPts val="2200"/>
              <a:buChar char="●"/>
            </a:pPr>
            <a:r>
              <a:rPr lang="en"/>
              <a:t>(Probably) illusory to search for a method which does best in all scenarios</a:t>
            </a:r>
            <a:endParaRPr/>
          </a:p>
          <a:p>
            <a:pPr indent="-368300" lvl="0" marL="457200" rtl="0" algn="l">
              <a:spcBef>
                <a:spcPts val="0"/>
              </a:spcBef>
              <a:spcAft>
                <a:spcPts val="0"/>
              </a:spcAft>
              <a:buSzPts val="2200"/>
              <a:buChar char="●"/>
            </a:pPr>
            <a:r>
              <a:rPr lang="en"/>
              <a:t>Rank your priorities and focus on approaches which are adequate for top-ranked priorities</a:t>
            </a:r>
            <a:endParaRPr/>
          </a:p>
        </p:txBody>
      </p:sp>
      <p:pic>
        <p:nvPicPr>
          <p:cNvPr id="386" name="Google Shape;386;p64"/>
          <p:cNvPicPr preferRelativeResize="0"/>
          <p:nvPr/>
        </p:nvPicPr>
        <p:blipFill>
          <a:blip r:embed="rId3">
            <a:alphaModFix/>
          </a:blip>
          <a:stretch>
            <a:fillRect/>
          </a:stretch>
        </p:blipFill>
        <p:spPr>
          <a:xfrm>
            <a:off x="6623100" y="1170125"/>
            <a:ext cx="2292300" cy="360218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