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8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47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586c4f06c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586c4f06c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2586c4f06ca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2586c4f06ca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2586c4f06ca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2586c4f06ca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2586c4f06ca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2586c4f06ca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2586c4f06ca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2586c4f06ca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2586c4f06ca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2586c4f06ca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2586c4f06ca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2586c4f06ca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586c4f06ca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2586c4f06ca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2586c4f06ca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2586c4f06ca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2586c4f06ca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2586c4f06ca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2586c4f06ca_0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2586c4f06ca_0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2586c4f06ca_0_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2586c4f06ca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1e4ab6c12b6_0_2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1e4ab6c12b6_0_2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Schlimmer, Jeffrey C., and Douglas Fisher. "A case study of incremental concept induction." </a:t>
            </a:r>
            <a:r>
              <a:rPr i="1" lang="en">
                <a:solidFill>
                  <a:schemeClr val="dk1"/>
                </a:solidFill>
              </a:rPr>
              <a:t>Proceedings of the Fifth AAAI National Conference on Artificial Intelligence</a:t>
            </a:r>
            <a:r>
              <a:rPr lang="en">
                <a:solidFill>
                  <a:schemeClr val="dk1"/>
                </a:solidFill>
              </a:rPr>
              <a:t>. 1986.</a:t>
            </a:r>
            <a:br>
              <a:rPr lang="en">
                <a:solidFill>
                  <a:schemeClr val="dk1"/>
                </a:solidFill>
              </a:rPr>
            </a:br>
            <a:r>
              <a:rPr lang="en">
                <a:solidFill>
                  <a:schemeClr val="dk1"/>
                </a:solidFill>
              </a:rPr>
              <a:t>McCloskey, Michael, and Neal J. Cohen. "Catastrophic interference in connectionist networks: The sequential learning problem." </a:t>
            </a:r>
            <a:r>
              <a:rPr i="1" lang="en">
                <a:solidFill>
                  <a:schemeClr val="dk1"/>
                </a:solidFill>
              </a:rPr>
              <a:t>Psychology of learning and motivation</a:t>
            </a:r>
            <a:r>
              <a:rPr lang="en">
                <a:solidFill>
                  <a:schemeClr val="dk1"/>
                </a:solidFill>
              </a:rPr>
              <a:t>. Vol. 24. Academic Press, 1989. 109-165.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Fritzke, Bernd. "A growing neural gas network learns topologies." </a:t>
            </a:r>
            <a:r>
              <a:rPr i="1" lang="en">
                <a:solidFill>
                  <a:schemeClr val="dk1"/>
                </a:solidFill>
              </a:rPr>
              <a:t>Advances in neural information processing systems</a:t>
            </a:r>
            <a:r>
              <a:rPr lang="en">
                <a:solidFill>
                  <a:schemeClr val="dk1"/>
                </a:solidFill>
              </a:rPr>
              <a:t> 7 (1994).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Ruping, Stefan. "Incremental learning with support vector machines." </a:t>
            </a:r>
            <a:r>
              <a:rPr i="1" lang="en">
                <a:solidFill>
                  <a:schemeClr val="dk1"/>
                </a:solidFill>
              </a:rPr>
              <a:t>Proceedings 2001 IEEE international conference on data mining</a:t>
            </a:r>
            <a:r>
              <a:rPr lang="en">
                <a:solidFill>
                  <a:schemeClr val="dk1"/>
                </a:solidFill>
              </a:rPr>
              <a:t>. IEEE, 2001.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Li, Zhizhong, and Derek Hoiem. "Learning without forgetting." </a:t>
            </a:r>
            <a:r>
              <a:rPr i="1" lang="en">
                <a:solidFill>
                  <a:schemeClr val="dk1"/>
                </a:solidFill>
              </a:rPr>
              <a:t>IEEE transactions on pattern analysis and machine intelligence</a:t>
            </a:r>
            <a:r>
              <a:rPr lang="en">
                <a:solidFill>
                  <a:schemeClr val="dk1"/>
                </a:solidFill>
              </a:rPr>
              <a:t> 40.12 (2017): 2935-2947.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2586c4f06ca_0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2586c4f06ca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2586c4f06ca_0_1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2586c4f06ca_0_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2586c4f06ca_0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2586c4f06ca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2586c4f06ca_0_1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2586c4f06ca_0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2586c4f06ca_0_1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2586c4f06ca_0_1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2586c4f06ca_0_1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2586c4f06ca_0_1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2586c4f06ca_0_1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2586c4f06ca_0_1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2586c4f06ca_0_1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2586c4f06ca_0_1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25a12f4878d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25a12f4878d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2586c4f06ca_0_1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2586c4f06ca_0_1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2586c4f06ca_0_3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2586c4f06ca_0_3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g2586c4f06ca_0_3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7" name="Google Shape;367;g2586c4f06ca_0_3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g2586c4f06ca_0_3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1" name="Google Shape;391;g2586c4f06ca_0_3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g2586c4f06ca_0_3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5" name="Google Shape;415;g2586c4f06ca_0_3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g1e4ab6c12b6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7" name="Google Shape;437;g1e4ab6c12b6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g1e4ab6c12b6_0_1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7" name="Google Shape;497;g1e4ab6c12b6_0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g2586c4f06ca_0_4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3" name="Google Shape;503;g2586c4f06ca_0_4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g2586c4f06ca_0_4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8" name="Google Shape;508;g2586c4f06ca_0_4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g2586c4f06ca_0_4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4" name="Google Shape;514;g2586c4f06ca_0_4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Robins, Anthony. "Catastrophic forgetting, rehearsal and pseudorehearsal." </a:t>
            </a:r>
            <a:r>
              <a:rPr i="1" lang="en">
                <a:solidFill>
                  <a:schemeClr val="dk1"/>
                </a:solidFill>
              </a:rPr>
              <a:t>Connection Science</a:t>
            </a:r>
            <a:r>
              <a:rPr lang="en">
                <a:solidFill>
                  <a:schemeClr val="dk1"/>
                </a:solidFill>
              </a:rPr>
              <a:t> 7.2 (1995): 123-146.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g1e4ab6c12b6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2" name="Google Shape;522;g1e4ab6c12b6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g2586c4f06ca_0_4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9" name="Google Shape;529;g2586c4f06ca_0_4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g1e4ab6c12b6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7" name="Google Shape;537;g1e4ab6c12b6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g1e4ab6c12b6_0_1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4" name="Google Shape;544;g1e4ab6c12b6_0_1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https://blog.paperspace.com/few-shot-learning/</a:t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g1e4ab6c12b6_0_1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1" name="Google Shape;551;g1e4ab6c12b6_0_1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https://blog.paperspace.com/few-shot-learning/</a:t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g1e4ab6c12b6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9" name="Google Shape;559;g1e4ab6c12b6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g1e4ab6c12b6_0_2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4" name="Google Shape;564;g1e4ab6c12b6_0_2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Rebuffi, Sylvestre-Alvise, et al. "icarl: Incremental classifier and representation learning." </a:t>
            </a:r>
            <a:r>
              <a:rPr i="1" lang="en">
                <a:solidFill>
                  <a:schemeClr val="dk1"/>
                </a:solidFill>
              </a:rPr>
              <a:t>Proceedings of the IEEE conference on Computer Vision and Pattern Recognition</a:t>
            </a:r>
            <a:r>
              <a:rPr lang="en">
                <a:solidFill>
                  <a:schemeClr val="dk1"/>
                </a:solidFill>
              </a:rPr>
              <a:t>. 2017.</a:t>
            </a:r>
            <a:br>
              <a:rPr lang="en">
                <a:solidFill>
                  <a:schemeClr val="dk1"/>
                </a:solidFill>
              </a:rPr>
            </a:br>
            <a:r>
              <a:rPr lang="en">
                <a:solidFill>
                  <a:schemeClr val="dk1"/>
                </a:solidFill>
              </a:rPr>
              <a:t>Dosovitskiy, Alexey, et al. "An image is worth 16x16 words: Transformers for image recognition at scale." </a:t>
            </a:r>
            <a:r>
              <a:rPr i="1" lang="en">
                <a:solidFill>
                  <a:schemeClr val="dk1"/>
                </a:solidFill>
              </a:rPr>
              <a:t>arXiv preprint arXiv:2010.11929</a:t>
            </a:r>
            <a:r>
              <a:rPr lang="en">
                <a:solidFill>
                  <a:schemeClr val="dk1"/>
                </a:solidFill>
              </a:rPr>
              <a:t> (2020).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g258aa38d87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1" name="Google Shape;571;g258aa38d87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g258aa38d87c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8" name="Google Shape;578;g258aa38d87c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Mirzadeh, Seyed Iman, et al. "Wide neural networks forget less catastrophically." </a:t>
            </a:r>
            <a:r>
              <a:rPr i="1" lang="en">
                <a:solidFill>
                  <a:schemeClr val="dk1"/>
                </a:solidFill>
              </a:rPr>
              <a:t>International Conference on Machine Learning</a:t>
            </a:r>
            <a:r>
              <a:rPr lang="en">
                <a:solidFill>
                  <a:schemeClr val="dk1"/>
                </a:solidFill>
              </a:rPr>
              <a:t>. PMLR, 2022.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g1e4ab6c12b6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5" name="Google Shape;585;g1e4ab6c12b6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g1e4ab6c12b6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8" name="Google Shape;598;g1e4ab6c12b6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9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g1e4ab6c12b6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1" name="Google Shape;611;g1e4ab6c12b6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5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g1e4ab6c12b6_0_1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7" name="Google Shape;617;g1e4ab6c12b6_0_1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6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g1e4ab6c12b6_0_2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8" name="Google Shape;628;g1e4ab6c12b6_0_2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3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g1e4ce7975f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5" name="Google Shape;635;g1e4ce7975f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68300" lvl="0" marL="4572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68300" lvl="0" marL="4572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68300" lvl="0" marL="457200" algn="ctr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55600" lvl="1" marL="914400" algn="ctr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indent="-342900" lvl="2" marL="13716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30200" lvl="3" marL="182880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683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Char char="●"/>
              <a:defRPr sz="2200">
                <a:solidFill>
                  <a:schemeClr val="dk2"/>
                </a:solidFill>
              </a:defRPr>
            </a:lvl1pPr>
            <a:lvl2pPr indent="-3556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○"/>
              <a:defRPr sz="2000">
                <a:solidFill>
                  <a:schemeClr val="dk2"/>
                </a:solidFill>
              </a:defRPr>
            </a:lvl2pPr>
            <a:lvl3pPr indent="-3429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3pPr>
            <a:lvl4pPr indent="-3302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Char char="●"/>
              <a:defRPr sz="1600"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Relationship Id="rId4" Type="http://schemas.openxmlformats.org/officeDocument/2006/relationships/image" Target="../media/image3.jpg"/><Relationship Id="rId5" Type="http://schemas.openxmlformats.org/officeDocument/2006/relationships/image" Target="../media/image2.jpg"/><Relationship Id="rId6" Type="http://schemas.openxmlformats.org/officeDocument/2006/relationships/image" Target="../media/image1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7.png"/><Relationship Id="rId4" Type="http://schemas.openxmlformats.org/officeDocument/2006/relationships/image" Target="../media/image16.png"/><Relationship Id="rId5" Type="http://schemas.openxmlformats.org/officeDocument/2006/relationships/image" Target="../media/image1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9.png"/><Relationship Id="rId4" Type="http://schemas.openxmlformats.org/officeDocument/2006/relationships/image" Target="../media/image6.png"/><Relationship Id="rId5" Type="http://schemas.openxmlformats.org/officeDocument/2006/relationships/image" Target="../media/image10.png"/><Relationship Id="rId6" Type="http://schemas.openxmlformats.org/officeDocument/2006/relationships/image" Target="../media/image12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9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22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4.jp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20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7.png"/><Relationship Id="rId4" Type="http://schemas.openxmlformats.org/officeDocument/2006/relationships/image" Target="../media/image21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23.jp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25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24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15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>
                <a:solidFill>
                  <a:srgbClr val="666666"/>
                </a:solidFill>
              </a:rPr>
              <a:t>Continual Learning for Image Classification</a:t>
            </a:r>
            <a:endParaRPr sz="4200">
              <a:solidFill>
                <a:srgbClr val="666666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Course 1: Introduction</a:t>
            </a:r>
            <a:endParaRPr sz="4000"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132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Adrian Popescu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adrian.popescu@cea.fr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Overview</a:t>
            </a:r>
            <a:endParaRPr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Motivation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Related areas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Continual learning (CL) scenarios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2200"/>
              <a:buChar char="●"/>
            </a:pPr>
            <a:r>
              <a:rPr lang="en">
                <a:solidFill>
                  <a:srgbClr val="999999"/>
                </a:solidFill>
              </a:rPr>
              <a:t>Continual learning challenges</a:t>
            </a:r>
            <a:endParaRPr>
              <a:solidFill>
                <a:srgbClr val="999999"/>
              </a:solidFill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2200"/>
              <a:buChar char="●"/>
            </a:pPr>
            <a:r>
              <a:rPr lang="en">
                <a:solidFill>
                  <a:srgbClr val="999999"/>
                </a:solidFill>
              </a:rPr>
              <a:t>Methods for continual image classification</a:t>
            </a:r>
            <a:endParaRPr>
              <a:solidFill>
                <a:srgbClr val="999999"/>
              </a:solidFill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2200"/>
              <a:buChar char="●"/>
            </a:pPr>
            <a:r>
              <a:rPr lang="en">
                <a:solidFill>
                  <a:srgbClr val="999999"/>
                </a:solidFill>
              </a:rPr>
              <a:t>Focus on main components of CL methods</a:t>
            </a:r>
            <a:endParaRPr>
              <a:solidFill>
                <a:srgbClr val="999999"/>
              </a:solidFill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2200"/>
              <a:buChar char="●"/>
            </a:pPr>
            <a:r>
              <a:rPr lang="en">
                <a:solidFill>
                  <a:srgbClr val="999999"/>
                </a:solidFill>
              </a:rPr>
              <a:t>Good practices for evaluation</a:t>
            </a:r>
            <a:endParaRPr>
              <a:solidFill>
                <a:srgbClr val="999999"/>
              </a:solidFill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2200"/>
              <a:buChar char="●"/>
            </a:pPr>
            <a:r>
              <a:rPr lang="en">
                <a:solidFill>
                  <a:srgbClr val="999999"/>
                </a:solidFill>
              </a:rPr>
              <a:t>Continual learning deployment</a:t>
            </a:r>
            <a:endParaRPr>
              <a:solidFill>
                <a:srgbClr val="999999"/>
              </a:solidFill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2200"/>
              <a:buChar char="●"/>
            </a:pPr>
            <a:r>
              <a:rPr lang="en">
                <a:solidFill>
                  <a:srgbClr val="999999"/>
                </a:solidFill>
              </a:rPr>
              <a:t>Open issues</a:t>
            </a:r>
            <a:endParaRPr>
              <a:solidFill>
                <a:srgbClr val="999999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am I here?</a:t>
            </a:r>
            <a:endParaRPr/>
          </a:p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311700" y="1152475"/>
            <a:ext cx="4126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Continual learning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Interesting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Frustrating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Useful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I feel lucky</a:t>
            </a:r>
            <a:endParaRPr/>
          </a:p>
        </p:txBody>
      </p:sp>
      <p:sp>
        <p:nvSpPr>
          <p:cNvPr id="68" name="Google Shape;68;p15"/>
          <p:cNvSpPr txBox="1"/>
          <p:nvPr/>
        </p:nvSpPr>
        <p:spPr>
          <a:xfrm>
            <a:off x="373550" y="4193325"/>
            <a:ext cx="2133600" cy="42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Alexandru Ginsca</a:t>
            </a:r>
            <a:endParaRPr sz="1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2016 - 2017</a:t>
            </a:r>
            <a:endParaRPr sz="1800"/>
          </a:p>
        </p:txBody>
      </p:sp>
      <p:sp>
        <p:nvSpPr>
          <p:cNvPr id="69" name="Google Shape;69;p15"/>
          <p:cNvSpPr txBox="1"/>
          <p:nvPr/>
        </p:nvSpPr>
        <p:spPr>
          <a:xfrm>
            <a:off x="2507150" y="4193325"/>
            <a:ext cx="2133600" cy="42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Eden Belouadah</a:t>
            </a:r>
            <a:endParaRPr sz="1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2018 - 2021</a:t>
            </a:r>
            <a:endParaRPr sz="1800"/>
          </a:p>
        </p:txBody>
      </p:sp>
      <p:sp>
        <p:nvSpPr>
          <p:cNvPr id="70" name="Google Shape;70;p15"/>
          <p:cNvSpPr txBox="1"/>
          <p:nvPr/>
        </p:nvSpPr>
        <p:spPr>
          <a:xfrm>
            <a:off x="4488350" y="4193325"/>
            <a:ext cx="2133600" cy="42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Grégoire Petit</a:t>
            </a:r>
            <a:endParaRPr sz="1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2020 - 2023</a:t>
            </a:r>
            <a:endParaRPr sz="1800"/>
          </a:p>
        </p:txBody>
      </p:sp>
      <p:sp>
        <p:nvSpPr>
          <p:cNvPr id="71" name="Google Shape;71;p15"/>
          <p:cNvSpPr txBox="1"/>
          <p:nvPr/>
        </p:nvSpPr>
        <p:spPr>
          <a:xfrm>
            <a:off x="6698150" y="4193325"/>
            <a:ext cx="2133600" cy="42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Eva Feillet</a:t>
            </a:r>
            <a:endParaRPr sz="1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2021 - 2024</a:t>
            </a:r>
            <a:endParaRPr sz="1800"/>
          </a:p>
        </p:txBody>
      </p:sp>
      <p:pic>
        <p:nvPicPr>
          <p:cNvPr id="72" name="Google Shape;7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30675" y="3111150"/>
            <a:ext cx="1047449" cy="1122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19425" y="3120950"/>
            <a:ext cx="1084875" cy="1128772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23348" y="3141800"/>
            <a:ext cx="1084869" cy="1122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5500" y="3124200"/>
            <a:ext cx="1122275" cy="1122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are you here?</a:t>
            </a:r>
            <a:endParaRPr/>
          </a:p>
        </p:txBody>
      </p:sp>
      <p:sp>
        <p:nvSpPr>
          <p:cNvPr id="81" name="Google Shape;81;p16"/>
          <p:cNvSpPr txBox="1"/>
          <p:nvPr>
            <p:ph idx="1" type="body"/>
          </p:nvPr>
        </p:nvSpPr>
        <p:spPr>
          <a:xfrm>
            <a:off x="311700" y="1152475"/>
            <a:ext cx="4126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Beyond earning credits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And </a:t>
            </a:r>
            <a:endParaRPr/>
          </a:p>
        </p:txBody>
      </p:sp>
      <p:pic>
        <p:nvPicPr>
          <p:cNvPr id="82" name="Google Shape;8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16925" y="1815475"/>
            <a:ext cx="6347676" cy="3143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7"/>
          <p:cNvSpPr txBox="1"/>
          <p:nvPr>
            <p:ph type="title"/>
          </p:nvPr>
        </p:nvSpPr>
        <p:spPr>
          <a:xfrm>
            <a:off x="311700" y="20452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620"/>
              <a:t>Motivation(s)</a:t>
            </a:r>
            <a:endParaRPr sz="362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"/>
          <p:cNvSpPr txBox="1"/>
          <p:nvPr>
            <p:ph type="title"/>
          </p:nvPr>
        </p:nvSpPr>
        <p:spPr>
          <a:xfrm>
            <a:off x="311700" y="445025"/>
            <a:ext cx="4260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Human learning</a:t>
            </a:r>
            <a:endParaRPr/>
          </a:p>
        </p:txBody>
      </p:sp>
      <p:sp>
        <p:nvSpPr>
          <p:cNvPr id="93" name="Google Shape;93;p18"/>
          <p:cNvSpPr txBox="1"/>
          <p:nvPr>
            <p:ph idx="1" type="body"/>
          </p:nvPr>
        </p:nvSpPr>
        <p:spPr>
          <a:xfrm>
            <a:off x="311700" y="1152475"/>
            <a:ext cx="4401900" cy="366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Very slow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Collaborative process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Open-world hypothesis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Generic learning 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“Training” with scarce data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Energy-efficient (0.3 kWh/day)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Knowledge is added and forgotten continuously </a:t>
            </a:r>
            <a:endParaRPr/>
          </a:p>
        </p:txBody>
      </p:sp>
      <p:pic>
        <p:nvPicPr>
          <p:cNvPr id="94" name="Google Shape;9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100" y="1125"/>
            <a:ext cx="1225550" cy="799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9"/>
          <p:cNvSpPr txBox="1"/>
          <p:nvPr>
            <p:ph type="title"/>
          </p:nvPr>
        </p:nvSpPr>
        <p:spPr>
          <a:xfrm>
            <a:off x="311700" y="445025"/>
            <a:ext cx="4260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CCCCC"/>
                </a:solidFill>
              </a:rPr>
              <a:t>Human learning</a:t>
            </a:r>
            <a:endParaRPr>
              <a:solidFill>
                <a:srgbClr val="CCCCCC"/>
              </a:solidFill>
            </a:endParaRPr>
          </a:p>
        </p:txBody>
      </p:sp>
      <p:sp>
        <p:nvSpPr>
          <p:cNvPr id="100" name="Google Shape;100;p19"/>
          <p:cNvSpPr txBox="1"/>
          <p:nvPr>
            <p:ph idx="1" type="body"/>
          </p:nvPr>
        </p:nvSpPr>
        <p:spPr>
          <a:xfrm>
            <a:off x="311700" y="1152475"/>
            <a:ext cx="44958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2200"/>
              <a:buChar char="●"/>
            </a:pPr>
            <a:r>
              <a:rPr lang="en">
                <a:solidFill>
                  <a:srgbClr val="CCCCCC"/>
                </a:solidFill>
              </a:rPr>
              <a:t>Very slow</a:t>
            </a:r>
            <a:endParaRPr>
              <a:solidFill>
                <a:srgbClr val="CCCCCC"/>
              </a:solidFill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2200"/>
              <a:buChar char="●"/>
            </a:pPr>
            <a:r>
              <a:rPr lang="en">
                <a:solidFill>
                  <a:srgbClr val="CCCCCC"/>
                </a:solidFill>
              </a:rPr>
              <a:t>Collaborative process</a:t>
            </a:r>
            <a:endParaRPr>
              <a:solidFill>
                <a:srgbClr val="CCCCCC"/>
              </a:solidFill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2200"/>
              <a:buChar char="●"/>
            </a:pPr>
            <a:r>
              <a:rPr lang="en">
                <a:solidFill>
                  <a:srgbClr val="CCCCCC"/>
                </a:solidFill>
              </a:rPr>
              <a:t>Open-world hypothesis</a:t>
            </a:r>
            <a:endParaRPr>
              <a:solidFill>
                <a:srgbClr val="CCCCCC"/>
              </a:solidFill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2200"/>
              <a:buChar char="●"/>
            </a:pPr>
            <a:r>
              <a:rPr lang="en">
                <a:solidFill>
                  <a:srgbClr val="CCCCCC"/>
                </a:solidFill>
              </a:rPr>
              <a:t>Generic learning </a:t>
            </a:r>
            <a:endParaRPr>
              <a:solidFill>
                <a:srgbClr val="CCCCCC"/>
              </a:solidFill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2200"/>
              <a:buChar char="●"/>
            </a:pPr>
            <a:r>
              <a:rPr lang="en">
                <a:solidFill>
                  <a:srgbClr val="CCCCCC"/>
                </a:solidFill>
              </a:rPr>
              <a:t>“Training” with scarce data</a:t>
            </a:r>
            <a:endParaRPr>
              <a:solidFill>
                <a:srgbClr val="CCCCCC"/>
              </a:solidFill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2200"/>
              <a:buChar char="●"/>
            </a:pPr>
            <a:r>
              <a:rPr lang="en">
                <a:solidFill>
                  <a:srgbClr val="CCCCCC"/>
                </a:solidFill>
              </a:rPr>
              <a:t>Energy-efficient (0.3 kWh/day)</a:t>
            </a:r>
            <a:endParaRPr>
              <a:solidFill>
                <a:srgbClr val="CCCCCC"/>
              </a:solidFill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2200"/>
              <a:buChar char="●"/>
            </a:pPr>
            <a:r>
              <a:rPr lang="en">
                <a:solidFill>
                  <a:srgbClr val="CCCCCC"/>
                </a:solidFill>
              </a:rPr>
              <a:t>Knowledge is added and forgotten continuously</a:t>
            </a:r>
            <a:endParaRPr>
              <a:solidFill>
                <a:srgbClr val="CCCCCC"/>
              </a:solidFill>
            </a:endParaRPr>
          </a:p>
        </p:txBody>
      </p:sp>
      <p:sp>
        <p:nvSpPr>
          <p:cNvPr id="101" name="Google Shape;101;p19"/>
          <p:cNvSpPr txBox="1"/>
          <p:nvPr>
            <p:ph type="title"/>
          </p:nvPr>
        </p:nvSpPr>
        <p:spPr>
          <a:xfrm>
            <a:off x="4350300" y="445025"/>
            <a:ext cx="4260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Machine learning</a:t>
            </a:r>
            <a:endParaRPr/>
          </a:p>
        </p:txBody>
      </p:sp>
      <p:sp>
        <p:nvSpPr>
          <p:cNvPr id="102" name="Google Shape;102;p19"/>
          <p:cNvSpPr txBox="1"/>
          <p:nvPr>
            <p:ph idx="1" type="body"/>
          </p:nvPr>
        </p:nvSpPr>
        <p:spPr>
          <a:xfrm>
            <a:off x="4807500" y="1152475"/>
            <a:ext cx="4260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(Very) f</a:t>
            </a:r>
            <a:r>
              <a:rPr lang="en"/>
              <a:t>ast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Mostly centralized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Closed world assumption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(Mostly) specialized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Large training datasets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Energy-intensive (433 MWh for BLOOM language model)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One-off learning paradigm</a:t>
            </a:r>
            <a:endParaRPr/>
          </a:p>
        </p:txBody>
      </p:sp>
      <p:pic>
        <p:nvPicPr>
          <p:cNvPr id="103" name="Google Shape;10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100" y="1125"/>
            <a:ext cx="1225550" cy="799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Standard machine learning assumptions</a:t>
            </a:r>
            <a:r>
              <a:rPr lang="en"/>
              <a:t> about data</a:t>
            </a:r>
            <a:endParaRPr/>
          </a:p>
        </p:txBody>
      </p:sp>
      <p:sp>
        <p:nvSpPr>
          <p:cNvPr id="109" name="Google Shape;109;p20"/>
          <p:cNvSpPr txBox="1"/>
          <p:nvPr>
            <p:ph idx="1" type="body"/>
          </p:nvPr>
        </p:nvSpPr>
        <p:spPr>
          <a:xfrm>
            <a:off x="311700" y="1152475"/>
            <a:ext cx="4260300" cy="380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Labeled training data are abundant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Data are always at hand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Data labels are readily available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The target domain coverage is sufficient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Data are evenly distributed in the represented space 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Data in practice</a:t>
            </a:r>
            <a:endParaRPr/>
          </a:p>
        </p:txBody>
      </p:sp>
      <p:sp>
        <p:nvSpPr>
          <p:cNvPr id="115" name="Google Shape;115;p21"/>
          <p:cNvSpPr txBox="1"/>
          <p:nvPr>
            <p:ph idx="1" type="body"/>
          </p:nvPr>
        </p:nvSpPr>
        <p:spPr>
          <a:xfrm>
            <a:off x="311700" y="1152475"/>
            <a:ext cx="4260300" cy="380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2200"/>
              <a:buChar char="●"/>
            </a:pPr>
            <a:r>
              <a:rPr lang="en">
                <a:solidFill>
                  <a:srgbClr val="CCCCCC"/>
                </a:solidFill>
              </a:rPr>
              <a:t>Labeled training data are abundant</a:t>
            </a:r>
            <a:endParaRPr>
              <a:solidFill>
                <a:srgbClr val="CCCCCC"/>
              </a:solidFill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2200"/>
              <a:buChar char="●"/>
            </a:pPr>
            <a:r>
              <a:rPr lang="en">
                <a:solidFill>
                  <a:srgbClr val="CCCCCC"/>
                </a:solidFill>
              </a:rPr>
              <a:t>Data are always at hand</a:t>
            </a:r>
            <a:endParaRPr>
              <a:solidFill>
                <a:srgbClr val="CCCCCC"/>
              </a:solidFill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2200"/>
              <a:buChar char="●"/>
            </a:pPr>
            <a:r>
              <a:rPr lang="en">
                <a:solidFill>
                  <a:srgbClr val="CCCCCC"/>
                </a:solidFill>
              </a:rPr>
              <a:t>Data labels are readily available</a:t>
            </a:r>
            <a:endParaRPr>
              <a:solidFill>
                <a:srgbClr val="CCCCCC"/>
              </a:solidFill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2200"/>
              <a:buChar char="●"/>
            </a:pPr>
            <a:r>
              <a:rPr lang="en">
                <a:solidFill>
                  <a:srgbClr val="CCCCCC"/>
                </a:solidFill>
              </a:rPr>
              <a:t>The target domain coverage is sufficient</a:t>
            </a:r>
            <a:endParaRPr>
              <a:solidFill>
                <a:srgbClr val="CCCCCC"/>
              </a:solidFill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2200"/>
              <a:buChar char="●"/>
            </a:pPr>
            <a:r>
              <a:rPr lang="en">
                <a:solidFill>
                  <a:srgbClr val="CCCCCC"/>
                </a:solidFill>
              </a:rPr>
              <a:t>Data are evenly distributed in the represented space </a:t>
            </a:r>
            <a:endParaRPr>
              <a:solidFill>
                <a:srgbClr val="CCCCCC"/>
              </a:solidFill>
            </a:endParaRPr>
          </a:p>
        </p:txBody>
      </p:sp>
      <p:sp>
        <p:nvSpPr>
          <p:cNvPr id="116" name="Google Shape;116;p21"/>
          <p:cNvSpPr txBox="1"/>
          <p:nvPr>
            <p:ph idx="1" type="body"/>
          </p:nvPr>
        </p:nvSpPr>
        <p:spPr>
          <a:xfrm>
            <a:off x="4731300" y="1152475"/>
            <a:ext cx="4260300" cy="380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Labeled training data are often scarce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Data are lost/removed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Labeling is a costly process, particularly if specialized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Novelty occurs: new classes or class representations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Training datasets are majoritarily imbalanced 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Standard machine learning assumptions about machines</a:t>
            </a:r>
            <a:endParaRPr/>
          </a:p>
        </p:txBody>
      </p:sp>
      <p:sp>
        <p:nvSpPr>
          <p:cNvPr id="122" name="Google Shape;122;p22"/>
          <p:cNvSpPr txBox="1"/>
          <p:nvPr>
            <p:ph idx="1" type="body"/>
          </p:nvPr>
        </p:nvSpPr>
        <p:spPr>
          <a:xfrm>
            <a:off x="311700" y="1152475"/>
            <a:ext cx="4260300" cy="380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Storage is abundant 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RAM memory is sufficient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Parametric footprint of models can be set arbitrarily 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Computation capacity is sufficient during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Training 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Inference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The data/power plugs are on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</a:t>
            </a:r>
            <a:r>
              <a:rPr lang="en"/>
              <a:t>achines in practice</a:t>
            </a:r>
            <a:endParaRPr/>
          </a:p>
        </p:txBody>
      </p:sp>
      <p:sp>
        <p:nvSpPr>
          <p:cNvPr id="128" name="Google Shape;128;p23"/>
          <p:cNvSpPr txBox="1"/>
          <p:nvPr>
            <p:ph idx="1" type="body"/>
          </p:nvPr>
        </p:nvSpPr>
        <p:spPr>
          <a:xfrm>
            <a:off x="311700" y="1152475"/>
            <a:ext cx="4260300" cy="380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2200"/>
              <a:buChar char="●"/>
            </a:pPr>
            <a:r>
              <a:rPr lang="en">
                <a:solidFill>
                  <a:srgbClr val="CCCCCC"/>
                </a:solidFill>
              </a:rPr>
              <a:t>Storage is abundant </a:t>
            </a:r>
            <a:endParaRPr>
              <a:solidFill>
                <a:srgbClr val="CCCCCC"/>
              </a:solidFill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2200"/>
              <a:buChar char="●"/>
            </a:pPr>
            <a:r>
              <a:rPr lang="en">
                <a:solidFill>
                  <a:srgbClr val="CCCCCC"/>
                </a:solidFill>
              </a:rPr>
              <a:t>RAM is sufficient</a:t>
            </a:r>
            <a:endParaRPr>
              <a:solidFill>
                <a:srgbClr val="CCCCCC"/>
              </a:solidFill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2200"/>
              <a:buChar char="●"/>
            </a:pPr>
            <a:r>
              <a:rPr lang="en">
                <a:solidFill>
                  <a:srgbClr val="CCCCCC"/>
                </a:solidFill>
              </a:rPr>
              <a:t>Parametric footprint of models can be set arbitrarily </a:t>
            </a:r>
            <a:endParaRPr>
              <a:solidFill>
                <a:srgbClr val="CCCCCC"/>
              </a:solidFill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2200"/>
              <a:buChar char="●"/>
            </a:pPr>
            <a:r>
              <a:rPr lang="en">
                <a:solidFill>
                  <a:srgbClr val="CCCCCC"/>
                </a:solidFill>
              </a:rPr>
              <a:t>Computation capacity is sufficient during</a:t>
            </a:r>
            <a:endParaRPr>
              <a:solidFill>
                <a:srgbClr val="CCCCCC"/>
              </a:solidFill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2000"/>
              <a:buChar char="○"/>
            </a:pPr>
            <a:r>
              <a:rPr lang="en">
                <a:solidFill>
                  <a:srgbClr val="CCCCCC"/>
                </a:solidFill>
              </a:rPr>
              <a:t>Training </a:t>
            </a:r>
            <a:endParaRPr>
              <a:solidFill>
                <a:srgbClr val="CCCCCC"/>
              </a:solidFill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2000"/>
              <a:buChar char="○"/>
            </a:pPr>
            <a:r>
              <a:rPr lang="en">
                <a:solidFill>
                  <a:srgbClr val="CCCCCC"/>
                </a:solidFill>
              </a:rPr>
              <a:t>Inference</a:t>
            </a:r>
            <a:endParaRPr>
              <a:solidFill>
                <a:srgbClr val="CCCCCC"/>
              </a:solidFill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2200"/>
              <a:buChar char="●"/>
            </a:pPr>
            <a:r>
              <a:rPr lang="en">
                <a:solidFill>
                  <a:srgbClr val="CCCCCC"/>
                </a:solidFill>
              </a:rPr>
              <a:t>The data/power plugs are on</a:t>
            </a:r>
            <a:endParaRPr>
              <a:solidFill>
                <a:srgbClr val="CCCCCC"/>
              </a:solidFill>
            </a:endParaRPr>
          </a:p>
        </p:txBody>
      </p:sp>
      <p:sp>
        <p:nvSpPr>
          <p:cNvPr id="129" name="Google Shape;129;p23"/>
          <p:cNvSpPr txBox="1"/>
          <p:nvPr>
            <p:ph idx="1" type="body"/>
          </p:nvPr>
        </p:nvSpPr>
        <p:spPr>
          <a:xfrm>
            <a:off x="4731300" y="1152475"/>
            <a:ext cx="4260300" cy="380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Storage size varies a lot 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RAM is often constrained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Parametric footprint should be adapted to target devices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Computation capacity is limited for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Training and/or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Inference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The plugs are often off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Move from standard learning</a:t>
            </a:r>
            <a:endParaRPr/>
          </a:p>
        </p:txBody>
      </p:sp>
      <p:grpSp>
        <p:nvGrpSpPr>
          <p:cNvPr id="135" name="Google Shape;135;p24"/>
          <p:cNvGrpSpPr/>
          <p:nvPr/>
        </p:nvGrpSpPr>
        <p:grpSpPr>
          <a:xfrm>
            <a:off x="464100" y="1101875"/>
            <a:ext cx="8190824" cy="3939351"/>
            <a:chOff x="464100" y="1101875"/>
            <a:chExt cx="8190824" cy="3939351"/>
          </a:xfrm>
        </p:grpSpPr>
        <p:pic>
          <p:nvPicPr>
            <p:cNvPr id="136" name="Google Shape;136;p2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64100" y="1130601"/>
              <a:ext cx="8190824" cy="39106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7" name="Google Shape;137;p24"/>
            <p:cNvSpPr/>
            <p:nvPr/>
          </p:nvSpPr>
          <p:spPr>
            <a:xfrm>
              <a:off x="2950275" y="1101875"/>
              <a:ext cx="3982500" cy="49890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Toward continual learning (when needed)</a:t>
            </a:r>
            <a:endParaRPr/>
          </a:p>
        </p:txBody>
      </p:sp>
      <p:pic>
        <p:nvPicPr>
          <p:cNvPr id="143" name="Google Shape;14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29375" y="1154100"/>
            <a:ext cx="6293500" cy="378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bit of history</a:t>
            </a:r>
            <a:endParaRPr/>
          </a:p>
        </p:txBody>
      </p:sp>
      <p:sp>
        <p:nvSpPr>
          <p:cNvPr id="149" name="Google Shape;149;p26"/>
          <p:cNvSpPr txBox="1"/>
          <p:nvPr>
            <p:ph idx="1" type="body"/>
          </p:nvPr>
        </p:nvSpPr>
        <p:spPr>
          <a:xfrm>
            <a:off x="311700" y="1152475"/>
            <a:ext cx="8520600" cy="39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1980s - first works on incremental learning 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1990s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catastrophic forgetting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Unsupervised learning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2000s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incremental SVMs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2016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Deep continual learning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Continual learning requirements</a:t>
            </a:r>
            <a:endParaRPr/>
          </a:p>
        </p:txBody>
      </p:sp>
      <p:sp>
        <p:nvSpPr>
          <p:cNvPr id="155" name="Google Shape;155;p27"/>
          <p:cNvSpPr txBox="1"/>
          <p:nvPr>
            <p:ph idx="1" type="body"/>
          </p:nvPr>
        </p:nvSpPr>
        <p:spPr>
          <a:xfrm>
            <a:off x="311700" y="1152475"/>
            <a:ext cx="8520600" cy="39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Data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Learn from streams of data whose distribution shifts over time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Assume that access to past data is limited or impossible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Devise methods for different stream structures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Resources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Calibrate the storage, RAM and parametric footprint of models depending on the characteristics of the target device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 Focus on a trade-off between efficacy and efficiency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8"/>
          <p:cNvSpPr/>
          <p:nvPr/>
        </p:nvSpPr>
        <p:spPr>
          <a:xfrm>
            <a:off x="6118125" y="1153475"/>
            <a:ext cx="2757600" cy="3939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28"/>
          <p:cNvSpPr/>
          <p:nvPr/>
        </p:nvSpPr>
        <p:spPr>
          <a:xfrm>
            <a:off x="3222525" y="1153475"/>
            <a:ext cx="2757600" cy="3939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Examples of potential applications</a:t>
            </a:r>
            <a:endParaRPr/>
          </a:p>
        </p:txBody>
      </p:sp>
      <p:pic>
        <p:nvPicPr>
          <p:cNvPr id="163" name="Google Shape;163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06438" y="1362600"/>
            <a:ext cx="2380987" cy="1587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63825" y="3017562"/>
            <a:ext cx="2616350" cy="1793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4225" y="1322525"/>
            <a:ext cx="2757699" cy="1551200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28"/>
          <p:cNvSpPr/>
          <p:nvPr/>
        </p:nvSpPr>
        <p:spPr>
          <a:xfrm>
            <a:off x="326925" y="1153475"/>
            <a:ext cx="2757600" cy="3939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28"/>
          <p:cNvSpPr txBox="1"/>
          <p:nvPr/>
        </p:nvSpPr>
        <p:spPr>
          <a:xfrm>
            <a:off x="550550" y="3268175"/>
            <a:ext cx="2381100" cy="144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Events, persons, organizations which appear constantly and models need to be updated quickly</a:t>
            </a:r>
            <a:endParaRPr sz="1800"/>
          </a:p>
        </p:txBody>
      </p:sp>
      <p:sp>
        <p:nvSpPr>
          <p:cNvPr id="168" name="Google Shape;168;p28"/>
          <p:cNvSpPr txBox="1"/>
          <p:nvPr/>
        </p:nvSpPr>
        <p:spPr>
          <a:xfrm>
            <a:off x="3446150" y="1134575"/>
            <a:ext cx="2381100" cy="144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Storage and sharing of health-related data are heavily regulated. Models should be updated without access to past data.</a:t>
            </a:r>
            <a:endParaRPr sz="1800"/>
          </a:p>
        </p:txBody>
      </p:sp>
      <p:sp>
        <p:nvSpPr>
          <p:cNvPr id="169" name="Google Shape;169;p28"/>
          <p:cNvSpPr txBox="1"/>
          <p:nvPr/>
        </p:nvSpPr>
        <p:spPr>
          <a:xfrm>
            <a:off x="6124250" y="3191975"/>
            <a:ext cx="2757600" cy="144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Autonomous systems have limited computation capabilities. Training and inference should be energy-efficient.  </a:t>
            </a:r>
            <a:endParaRPr sz="18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9"/>
          <p:cNvSpPr txBox="1"/>
          <p:nvPr>
            <p:ph type="title"/>
          </p:nvPr>
        </p:nvSpPr>
        <p:spPr>
          <a:xfrm>
            <a:off x="311700" y="20452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620"/>
              <a:t>Related areas</a:t>
            </a:r>
            <a:endParaRPr sz="362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Online learning</a:t>
            </a:r>
            <a:endParaRPr/>
          </a:p>
        </p:txBody>
      </p:sp>
      <p:sp>
        <p:nvSpPr>
          <p:cNvPr id="180" name="Google Shape;180;p30"/>
          <p:cNvSpPr txBox="1"/>
          <p:nvPr>
            <p:ph idx="1" type="body"/>
          </p:nvPr>
        </p:nvSpPr>
        <p:spPr>
          <a:xfrm>
            <a:off x="311700" y="1815775"/>
            <a:ext cx="3980400" cy="282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Focus on streams of data whose overall distribution is unknown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Training with subsets of the entire stream of data</a:t>
            </a:r>
            <a:endParaRPr/>
          </a:p>
        </p:txBody>
      </p:sp>
      <p:sp>
        <p:nvSpPr>
          <p:cNvPr id="181" name="Google Shape;181;p30"/>
          <p:cNvSpPr/>
          <p:nvPr/>
        </p:nvSpPr>
        <p:spPr>
          <a:xfrm>
            <a:off x="788950" y="1179300"/>
            <a:ext cx="2666400" cy="524700"/>
          </a:xfrm>
          <a:prstGeom prst="roundRect">
            <a:avLst>
              <a:gd fmla="val 16667" name="adj"/>
            </a:avLst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lt1"/>
                </a:solidFill>
              </a:rPr>
              <a:t>Common points</a:t>
            </a:r>
            <a:endParaRPr sz="2200">
              <a:solidFill>
                <a:schemeClr val="lt1"/>
              </a:solidFill>
            </a:endParaRPr>
          </a:p>
        </p:txBody>
      </p:sp>
      <p:sp>
        <p:nvSpPr>
          <p:cNvPr id="182" name="Google Shape;182;p30"/>
          <p:cNvSpPr/>
          <p:nvPr/>
        </p:nvSpPr>
        <p:spPr>
          <a:xfrm>
            <a:off x="5284750" y="1179300"/>
            <a:ext cx="2666400" cy="524700"/>
          </a:xfrm>
          <a:prstGeom prst="roundRect">
            <a:avLst>
              <a:gd fmla="val 16667" name="adj"/>
            </a:avLst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lt1"/>
                </a:solidFill>
              </a:rPr>
              <a:t>Differences</a:t>
            </a:r>
            <a:endParaRPr sz="2200">
              <a:solidFill>
                <a:schemeClr val="lt1"/>
              </a:solidFill>
            </a:endParaRPr>
          </a:p>
        </p:txBody>
      </p:sp>
      <p:sp>
        <p:nvSpPr>
          <p:cNvPr id="183" name="Google Shape;183;p30"/>
          <p:cNvSpPr txBox="1"/>
          <p:nvPr>
            <p:ph idx="1" type="body"/>
          </p:nvPr>
        </p:nvSpPr>
        <p:spPr>
          <a:xfrm>
            <a:off x="4807500" y="1815775"/>
            <a:ext cx="3980400" cy="282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Focus on out-of-core algorithms in online learning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Memory-related constraints are weaker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Transfer</a:t>
            </a:r>
            <a:r>
              <a:rPr lang="en"/>
              <a:t> learning</a:t>
            </a:r>
            <a:endParaRPr/>
          </a:p>
        </p:txBody>
      </p:sp>
      <p:sp>
        <p:nvSpPr>
          <p:cNvPr id="189" name="Google Shape;189;p31"/>
          <p:cNvSpPr txBox="1"/>
          <p:nvPr>
            <p:ph idx="1" type="body"/>
          </p:nvPr>
        </p:nvSpPr>
        <p:spPr>
          <a:xfrm>
            <a:off x="311700" y="1815775"/>
            <a:ext cx="3980400" cy="282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Representations need to be transferred between subsets of data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A transferable model, pre-trained on a large training set is available</a:t>
            </a:r>
            <a:endParaRPr/>
          </a:p>
        </p:txBody>
      </p:sp>
      <p:sp>
        <p:nvSpPr>
          <p:cNvPr id="190" name="Google Shape;190;p31"/>
          <p:cNvSpPr/>
          <p:nvPr/>
        </p:nvSpPr>
        <p:spPr>
          <a:xfrm>
            <a:off x="788950" y="1179300"/>
            <a:ext cx="2666400" cy="524700"/>
          </a:xfrm>
          <a:prstGeom prst="roundRect">
            <a:avLst>
              <a:gd fmla="val 16667" name="adj"/>
            </a:avLst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lt1"/>
                </a:solidFill>
              </a:rPr>
              <a:t>Common points</a:t>
            </a:r>
            <a:endParaRPr sz="2200">
              <a:solidFill>
                <a:schemeClr val="lt1"/>
              </a:solidFill>
            </a:endParaRPr>
          </a:p>
        </p:txBody>
      </p:sp>
      <p:sp>
        <p:nvSpPr>
          <p:cNvPr id="191" name="Google Shape;191;p31"/>
          <p:cNvSpPr/>
          <p:nvPr/>
        </p:nvSpPr>
        <p:spPr>
          <a:xfrm>
            <a:off x="5284750" y="1179300"/>
            <a:ext cx="2666400" cy="524700"/>
          </a:xfrm>
          <a:prstGeom prst="roundRect">
            <a:avLst>
              <a:gd fmla="val 16667" name="adj"/>
            </a:avLst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lt1"/>
                </a:solidFill>
              </a:rPr>
              <a:t>Differences</a:t>
            </a:r>
            <a:endParaRPr sz="2200">
              <a:solidFill>
                <a:schemeClr val="lt1"/>
              </a:solidFill>
            </a:endParaRPr>
          </a:p>
        </p:txBody>
      </p:sp>
      <p:sp>
        <p:nvSpPr>
          <p:cNvPr id="192" name="Google Shape;192;p31"/>
          <p:cNvSpPr txBox="1"/>
          <p:nvPr>
            <p:ph idx="1" type="body"/>
          </p:nvPr>
        </p:nvSpPr>
        <p:spPr>
          <a:xfrm>
            <a:off x="4807500" y="1815775"/>
            <a:ext cx="3980400" cy="282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One step transfer from pre-trained model to target domain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No need to preserve performance on pre-training data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Few-shot learning</a:t>
            </a:r>
            <a:endParaRPr/>
          </a:p>
        </p:txBody>
      </p:sp>
      <p:sp>
        <p:nvSpPr>
          <p:cNvPr id="198" name="Google Shape;198;p32"/>
          <p:cNvSpPr txBox="1"/>
          <p:nvPr>
            <p:ph idx="1" type="body"/>
          </p:nvPr>
        </p:nvSpPr>
        <p:spPr>
          <a:xfrm>
            <a:off x="311700" y="1815775"/>
            <a:ext cx="3980400" cy="282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Labeled training data are scarce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Pre-trained models can be used to compensate for data scarcity</a:t>
            </a:r>
            <a:endParaRPr/>
          </a:p>
        </p:txBody>
      </p:sp>
      <p:sp>
        <p:nvSpPr>
          <p:cNvPr id="199" name="Google Shape;199;p32"/>
          <p:cNvSpPr/>
          <p:nvPr/>
        </p:nvSpPr>
        <p:spPr>
          <a:xfrm>
            <a:off x="788950" y="1179300"/>
            <a:ext cx="2666400" cy="524700"/>
          </a:xfrm>
          <a:prstGeom prst="roundRect">
            <a:avLst>
              <a:gd fmla="val 16667" name="adj"/>
            </a:avLst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lt1"/>
                </a:solidFill>
              </a:rPr>
              <a:t>Common points</a:t>
            </a:r>
            <a:endParaRPr sz="2200">
              <a:solidFill>
                <a:schemeClr val="lt1"/>
              </a:solidFill>
            </a:endParaRPr>
          </a:p>
        </p:txBody>
      </p:sp>
      <p:sp>
        <p:nvSpPr>
          <p:cNvPr id="200" name="Google Shape;200;p32"/>
          <p:cNvSpPr/>
          <p:nvPr/>
        </p:nvSpPr>
        <p:spPr>
          <a:xfrm>
            <a:off x="5284750" y="1179300"/>
            <a:ext cx="2666400" cy="524700"/>
          </a:xfrm>
          <a:prstGeom prst="roundRect">
            <a:avLst>
              <a:gd fmla="val 16667" name="adj"/>
            </a:avLst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lt1"/>
                </a:solidFill>
              </a:rPr>
              <a:t>Differences</a:t>
            </a:r>
            <a:endParaRPr sz="2200">
              <a:solidFill>
                <a:schemeClr val="lt1"/>
              </a:solidFill>
            </a:endParaRPr>
          </a:p>
        </p:txBody>
      </p:sp>
      <p:sp>
        <p:nvSpPr>
          <p:cNvPr id="201" name="Google Shape;201;p32"/>
          <p:cNvSpPr txBox="1"/>
          <p:nvPr>
            <p:ph idx="1" type="body"/>
          </p:nvPr>
        </p:nvSpPr>
        <p:spPr>
          <a:xfrm>
            <a:off x="4807500" y="1815775"/>
            <a:ext cx="3980400" cy="282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Few-shot learning implements a one-off training procedure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An access to all training data is assumed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</a:t>
            </a:r>
            <a:r>
              <a:rPr lang="en"/>
              <a:t>earning at the edge</a:t>
            </a:r>
            <a:endParaRPr/>
          </a:p>
        </p:txBody>
      </p:sp>
      <p:sp>
        <p:nvSpPr>
          <p:cNvPr id="207" name="Google Shape;207;p33"/>
          <p:cNvSpPr txBox="1"/>
          <p:nvPr>
            <p:ph idx="1" type="body"/>
          </p:nvPr>
        </p:nvSpPr>
        <p:spPr>
          <a:xfrm>
            <a:off x="311700" y="1815775"/>
            <a:ext cx="3980400" cy="282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The storage is limited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The computational capacities are constrained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The training and inference processes need to be energy-efficient</a:t>
            </a:r>
            <a:endParaRPr/>
          </a:p>
        </p:txBody>
      </p:sp>
      <p:sp>
        <p:nvSpPr>
          <p:cNvPr id="208" name="Google Shape;208;p33"/>
          <p:cNvSpPr/>
          <p:nvPr/>
        </p:nvSpPr>
        <p:spPr>
          <a:xfrm>
            <a:off x="788950" y="1179300"/>
            <a:ext cx="2666400" cy="524700"/>
          </a:xfrm>
          <a:prstGeom prst="roundRect">
            <a:avLst>
              <a:gd fmla="val 16667" name="adj"/>
            </a:avLst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lt1"/>
                </a:solidFill>
              </a:rPr>
              <a:t>Common points</a:t>
            </a:r>
            <a:endParaRPr sz="2200">
              <a:solidFill>
                <a:schemeClr val="lt1"/>
              </a:solidFill>
            </a:endParaRPr>
          </a:p>
        </p:txBody>
      </p:sp>
      <p:sp>
        <p:nvSpPr>
          <p:cNvPr id="209" name="Google Shape;209;p33"/>
          <p:cNvSpPr/>
          <p:nvPr/>
        </p:nvSpPr>
        <p:spPr>
          <a:xfrm>
            <a:off x="5284750" y="1179300"/>
            <a:ext cx="2666400" cy="524700"/>
          </a:xfrm>
          <a:prstGeom prst="roundRect">
            <a:avLst>
              <a:gd fmla="val 16667" name="adj"/>
            </a:avLst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lt1"/>
                </a:solidFill>
              </a:rPr>
              <a:t>Differences</a:t>
            </a:r>
            <a:endParaRPr sz="2200">
              <a:solidFill>
                <a:schemeClr val="lt1"/>
              </a:solidFill>
            </a:endParaRPr>
          </a:p>
        </p:txBody>
      </p:sp>
      <p:sp>
        <p:nvSpPr>
          <p:cNvPr id="210" name="Google Shape;210;p33"/>
          <p:cNvSpPr txBox="1"/>
          <p:nvPr>
            <p:ph idx="1" type="body"/>
          </p:nvPr>
        </p:nvSpPr>
        <p:spPr>
          <a:xfrm>
            <a:off x="4807500" y="1815775"/>
            <a:ext cx="3980400" cy="282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One-off training when learning at the edge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An access to all training data is assumed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4"/>
          <p:cNvSpPr txBox="1"/>
          <p:nvPr>
            <p:ph type="title"/>
          </p:nvPr>
        </p:nvSpPr>
        <p:spPr>
          <a:xfrm>
            <a:off x="311700" y="20452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620"/>
              <a:t>Continual learning scenarios</a:t>
            </a:r>
            <a:endParaRPr sz="362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/>
              <a:t>Stream structure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Evaluation measures</a:t>
            </a:r>
            <a:endParaRPr/>
          </a:p>
        </p:txBody>
      </p:sp>
      <p:sp>
        <p:nvSpPr>
          <p:cNvPr id="221" name="Google Shape;221;p35"/>
          <p:cNvSpPr txBox="1"/>
          <p:nvPr>
            <p:ph idx="1" type="body"/>
          </p:nvPr>
        </p:nvSpPr>
        <p:spPr>
          <a:xfrm>
            <a:off x="311700" y="1152475"/>
            <a:ext cx="4204500" cy="382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Average accuracy</a:t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68300" lvl="0" marL="457200" rtl="0" algn="l">
              <a:spcBef>
                <a:spcPts val="120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Aggregates accuracy over all CL states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Assumes equal weight for each state</a:t>
            </a:r>
            <a:endParaRPr/>
          </a:p>
        </p:txBody>
      </p:sp>
      <p:sp>
        <p:nvSpPr>
          <p:cNvPr id="222" name="Google Shape;222;p35"/>
          <p:cNvSpPr txBox="1"/>
          <p:nvPr>
            <p:ph idx="1" type="body"/>
          </p:nvPr>
        </p:nvSpPr>
        <p:spPr>
          <a:xfrm>
            <a:off x="4655100" y="204700"/>
            <a:ext cx="4204500" cy="436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Forgetting</a:t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68300" lvl="0" marL="457200" rtl="0" algn="l">
              <a:spcBef>
                <a:spcPts val="120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Difference between the current performance of a task and its maximum past performance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Complementary to accuracy</a:t>
            </a:r>
            <a:endParaRPr/>
          </a:p>
        </p:txBody>
      </p:sp>
      <p:pic>
        <p:nvPicPr>
          <p:cNvPr id="223" name="Google Shape;223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238" y="1630588"/>
            <a:ext cx="2124075" cy="923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96738" y="1607988"/>
            <a:ext cx="2124075" cy="923925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35"/>
          <p:cNvSpPr/>
          <p:nvPr/>
        </p:nvSpPr>
        <p:spPr>
          <a:xfrm>
            <a:off x="2080025" y="1983713"/>
            <a:ext cx="258600" cy="1725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9999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35"/>
          <p:cNvSpPr txBox="1"/>
          <p:nvPr/>
        </p:nvSpPr>
        <p:spPr>
          <a:xfrm>
            <a:off x="617225" y="2412350"/>
            <a:ext cx="1539000" cy="21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State accuracy</a:t>
            </a:r>
            <a:endParaRPr/>
          </a:p>
        </p:txBody>
      </p:sp>
      <p:sp>
        <p:nvSpPr>
          <p:cNvPr id="227" name="Google Shape;227;p35"/>
          <p:cNvSpPr txBox="1"/>
          <p:nvPr/>
        </p:nvSpPr>
        <p:spPr>
          <a:xfrm>
            <a:off x="2522225" y="2336150"/>
            <a:ext cx="1915500" cy="21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Average incremental accuracy</a:t>
            </a:r>
            <a:endParaRPr/>
          </a:p>
        </p:txBody>
      </p:sp>
      <p:pic>
        <p:nvPicPr>
          <p:cNvPr id="228" name="Google Shape;228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99663" y="1585900"/>
            <a:ext cx="2257425" cy="7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3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89055" y="696274"/>
            <a:ext cx="3718145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35"/>
          <p:cNvSpPr/>
          <p:nvPr/>
        </p:nvSpPr>
        <p:spPr>
          <a:xfrm rot="5400000">
            <a:off x="6728225" y="1374113"/>
            <a:ext cx="258600" cy="1725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9999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35"/>
          <p:cNvSpPr txBox="1"/>
          <p:nvPr/>
        </p:nvSpPr>
        <p:spPr>
          <a:xfrm>
            <a:off x="7579775" y="1028975"/>
            <a:ext cx="1262400" cy="25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Forgetting per state</a:t>
            </a:r>
            <a:endParaRPr/>
          </a:p>
        </p:txBody>
      </p:sp>
      <p:sp>
        <p:nvSpPr>
          <p:cNvPr id="232" name="Google Shape;232;p35"/>
          <p:cNvSpPr txBox="1"/>
          <p:nvPr/>
        </p:nvSpPr>
        <p:spPr>
          <a:xfrm>
            <a:off x="8113175" y="1638575"/>
            <a:ext cx="1262400" cy="25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Average forgetting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Google Shape;237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09072" y="4007200"/>
            <a:ext cx="624675" cy="83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09072" y="3169000"/>
            <a:ext cx="624675" cy="83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09072" y="2419600"/>
            <a:ext cx="624675" cy="832900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Data stream structure</a:t>
            </a:r>
            <a:endParaRPr/>
          </a:p>
        </p:txBody>
      </p:sp>
      <p:sp>
        <p:nvSpPr>
          <p:cNvPr id="241" name="Google Shape;241;p36"/>
          <p:cNvSpPr/>
          <p:nvPr/>
        </p:nvSpPr>
        <p:spPr>
          <a:xfrm>
            <a:off x="1953875" y="1884700"/>
            <a:ext cx="197700" cy="1980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36"/>
          <p:cNvSpPr/>
          <p:nvPr/>
        </p:nvSpPr>
        <p:spPr>
          <a:xfrm>
            <a:off x="2258675" y="1884700"/>
            <a:ext cx="197700" cy="198000"/>
          </a:xfrm>
          <a:prstGeom prst="ellipse">
            <a:avLst/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36"/>
          <p:cNvSpPr/>
          <p:nvPr/>
        </p:nvSpPr>
        <p:spPr>
          <a:xfrm>
            <a:off x="2563475" y="1884700"/>
            <a:ext cx="197700" cy="198000"/>
          </a:xfrm>
          <a:prstGeom prst="ellipse">
            <a:avLst/>
          </a:prstGeom>
          <a:solidFill>
            <a:srgbClr val="EAD1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36"/>
          <p:cNvSpPr/>
          <p:nvPr/>
        </p:nvSpPr>
        <p:spPr>
          <a:xfrm>
            <a:off x="3249275" y="1882175"/>
            <a:ext cx="197700" cy="198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36"/>
          <p:cNvSpPr/>
          <p:nvPr/>
        </p:nvSpPr>
        <p:spPr>
          <a:xfrm>
            <a:off x="3554075" y="1882175"/>
            <a:ext cx="197700" cy="1980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36"/>
          <p:cNvSpPr/>
          <p:nvPr/>
        </p:nvSpPr>
        <p:spPr>
          <a:xfrm>
            <a:off x="3858875" y="1882175"/>
            <a:ext cx="197700" cy="198000"/>
          </a:xfrm>
          <a:prstGeom prst="roundRect">
            <a:avLst>
              <a:gd fmla="val 16667" name="adj"/>
            </a:avLst>
          </a:prstGeom>
          <a:solidFill>
            <a:srgbClr val="EAD1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36"/>
          <p:cNvSpPr/>
          <p:nvPr/>
        </p:nvSpPr>
        <p:spPr>
          <a:xfrm>
            <a:off x="1962475" y="2209000"/>
            <a:ext cx="189000" cy="198000"/>
          </a:xfrm>
          <a:prstGeom prst="pie">
            <a:avLst>
              <a:gd fmla="val 0" name="adj1"/>
              <a:gd fmla="val 1620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36"/>
          <p:cNvSpPr/>
          <p:nvPr/>
        </p:nvSpPr>
        <p:spPr>
          <a:xfrm>
            <a:off x="2267275" y="2209000"/>
            <a:ext cx="189000" cy="198000"/>
          </a:xfrm>
          <a:prstGeom prst="pie">
            <a:avLst>
              <a:gd fmla="val 0" name="adj1"/>
              <a:gd fmla="val 16200000" name="adj2"/>
            </a:avLst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36"/>
          <p:cNvSpPr/>
          <p:nvPr/>
        </p:nvSpPr>
        <p:spPr>
          <a:xfrm>
            <a:off x="2572075" y="2209000"/>
            <a:ext cx="189000" cy="198000"/>
          </a:xfrm>
          <a:prstGeom prst="pie">
            <a:avLst>
              <a:gd fmla="val 0" name="adj1"/>
              <a:gd fmla="val 16200000" name="adj2"/>
            </a:avLst>
          </a:prstGeom>
          <a:solidFill>
            <a:srgbClr val="EAD1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36"/>
          <p:cNvSpPr/>
          <p:nvPr/>
        </p:nvSpPr>
        <p:spPr>
          <a:xfrm>
            <a:off x="3251450" y="2212775"/>
            <a:ext cx="197700" cy="198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36"/>
          <p:cNvSpPr/>
          <p:nvPr/>
        </p:nvSpPr>
        <p:spPr>
          <a:xfrm>
            <a:off x="3556250" y="2212775"/>
            <a:ext cx="197700" cy="198000"/>
          </a:xfrm>
          <a:prstGeom prst="rect">
            <a:avLst/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36"/>
          <p:cNvSpPr/>
          <p:nvPr/>
        </p:nvSpPr>
        <p:spPr>
          <a:xfrm>
            <a:off x="3861050" y="2212775"/>
            <a:ext cx="197700" cy="198000"/>
          </a:xfrm>
          <a:prstGeom prst="rect">
            <a:avLst/>
          </a:prstGeom>
          <a:solidFill>
            <a:srgbClr val="EAD1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p36"/>
          <p:cNvSpPr/>
          <p:nvPr/>
        </p:nvSpPr>
        <p:spPr>
          <a:xfrm>
            <a:off x="4585825" y="1884700"/>
            <a:ext cx="189000" cy="198000"/>
          </a:xfrm>
          <a:prstGeom prst="triangle">
            <a:avLst>
              <a:gd fmla="val 50000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36"/>
          <p:cNvSpPr/>
          <p:nvPr/>
        </p:nvSpPr>
        <p:spPr>
          <a:xfrm>
            <a:off x="4890625" y="1884700"/>
            <a:ext cx="189000" cy="198000"/>
          </a:xfrm>
          <a:prstGeom prst="triangle">
            <a:avLst>
              <a:gd fmla="val 50000" name="adj"/>
            </a:avLst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36"/>
          <p:cNvSpPr/>
          <p:nvPr/>
        </p:nvSpPr>
        <p:spPr>
          <a:xfrm>
            <a:off x="5195425" y="1884700"/>
            <a:ext cx="189000" cy="198000"/>
          </a:xfrm>
          <a:prstGeom prst="triangle">
            <a:avLst>
              <a:gd fmla="val 50000" name="adj"/>
            </a:avLst>
          </a:prstGeom>
          <a:solidFill>
            <a:srgbClr val="EAD1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36"/>
          <p:cNvSpPr/>
          <p:nvPr/>
        </p:nvSpPr>
        <p:spPr>
          <a:xfrm>
            <a:off x="4585825" y="2221375"/>
            <a:ext cx="189000" cy="185700"/>
          </a:xfrm>
          <a:prstGeom prst="rtTriangl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36"/>
          <p:cNvSpPr/>
          <p:nvPr/>
        </p:nvSpPr>
        <p:spPr>
          <a:xfrm>
            <a:off x="4890625" y="2221375"/>
            <a:ext cx="189000" cy="185700"/>
          </a:xfrm>
          <a:prstGeom prst="rtTriangle">
            <a:avLst/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36"/>
          <p:cNvSpPr/>
          <p:nvPr/>
        </p:nvSpPr>
        <p:spPr>
          <a:xfrm>
            <a:off x="5195425" y="2221375"/>
            <a:ext cx="189000" cy="185700"/>
          </a:xfrm>
          <a:prstGeom prst="rtTriangle">
            <a:avLst/>
          </a:prstGeom>
          <a:solidFill>
            <a:srgbClr val="EAD1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36"/>
          <p:cNvSpPr/>
          <p:nvPr/>
        </p:nvSpPr>
        <p:spPr>
          <a:xfrm>
            <a:off x="1962475" y="2971000"/>
            <a:ext cx="189000" cy="198000"/>
          </a:xfrm>
          <a:prstGeom prst="pie">
            <a:avLst>
              <a:gd fmla="val 0" name="adj1"/>
              <a:gd fmla="val 1620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36"/>
          <p:cNvSpPr/>
          <p:nvPr/>
        </p:nvSpPr>
        <p:spPr>
          <a:xfrm>
            <a:off x="2267275" y="2971000"/>
            <a:ext cx="189000" cy="198000"/>
          </a:xfrm>
          <a:prstGeom prst="pie">
            <a:avLst>
              <a:gd fmla="val 0" name="adj1"/>
              <a:gd fmla="val 16200000" name="adj2"/>
            </a:avLst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36"/>
          <p:cNvSpPr/>
          <p:nvPr/>
        </p:nvSpPr>
        <p:spPr>
          <a:xfrm>
            <a:off x="2572075" y="2971000"/>
            <a:ext cx="189000" cy="198000"/>
          </a:xfrm>
          <a:prstGeom prst="pie">
            <a:avLst>
              <a:gd fmla="val 0" name="adj1"/>
              <a:gd fmla="val 16200000" name="adj2"/>
            </a:avLst>
          </a:prstGeom>
          <a:solidFill>
            <a:srgbClr val="EAD1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36"/>
          <p:cNvSpPr/>
          <p:nvPr/>
        </p:nvSpPr>
        <p:spPr>
          <a:xfrm>
            <a:off x="1953875" y="2644175"/>
            <a:ext cx="197700" cy="198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36"/>
          <p:cNvSpPr/>
          <p:nvPr/>
        </p:nvSpPr>
        <p:spPr>
          <a:xfrm>
            <a:off x="2258675" y="2644175"/>
            <a:ext cx="197700" cy="1980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36"/>
          <p:cNvSpPr/>
          <p:nvPr/>
        </p:nvSpPr>
        <p:spPr>
          <a:xfrm>
            <a:off x="2563475" y="2644175"/>
            <a:ext cx="197700" cy="198000"/>
          </a:xfrm>
          <a:prstGeom prst="roundRect">
            <a:avLst>
              <a:gd fmla="val 16667" name="adj"/>
            </a:avLst>
          </a:prstGeom>
          <a:solidFill>
            <a:srgbClr val="EAD1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36"/>
          <p:cNvSpPr/>
          <p:nvPr/>
        </p:nvSpPr>
        <p:spPr>
          <a:xfrm>
            <a:off x="3249275" y="2646700"/>
            <a:ext cx="197700" cy="1980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36"/>
          <p:cNvSpPr/>
          <p:nvPr/>
        </p:nvSpPr>
        <p:spPr>
          <a:xfrm>
            <a:off x="3554075" y="2646700"/>
            <a:ext cx="197700" cy="198000"/>
          </a:xfrm>
          <a:prstGeom prst="ellipse">
            <a:avLst/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36"/>
          <p:cNvSpPr/>
          <p:nvPr/>
        </p:nvSpPr>
        <p:spPr>
          <a:xfrm>
            <a:off x="3858875" y="2646700"/>
            <a:ext cx="197700" cy="198000"/>
          </a:xfrm>
          <a:prstGeom prst="ellipse">
            <a:avLst/>
          </a:prstGeom>
          <a:solidFill>
            <a:srgbClr val="EAD1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p36"/>
          <p:cNvSpPr/>
          <p:nvPr/>
        </p:nvSpPr>
        <p:spPr>
          <a:xfrm>
            <a:off x="3290425" y="2983375"/>
            <a:ext cx="189000" cy="185700"/>
          </a:xfrm>
          <a:prstGeom prst="rtTriangl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36"/>
          <p:cNvSpPr/>
          <p:nvPr/>
        </p:nvSpPr>
        <p:spPr>
          <a:xfrm>
            <a:off x="3595225" y="2983375"/>
            <a:ext cx="189000" cy="185700"/>
          </a:xfrm>
          <a:prstGeom prst="rtTriangle">
            <a:avLst/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36"/>
          <p:cNvSpPr/>
          <p:nvPr/>
        </p:nvSpPr>
        <p:spPr>
          <a:xfrm>
            <a:off x="3900025" y="2983375"/>
            <a:ext cx="189000" cy="185700"/>
          </a:xfrm>
          <a:prstGeom prst="rtTriangle">
            <a:avLst/>
          </a:prstGeom>
          <a:solidFill>
            <a:srgbClr val="EAD1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Google Shape;271;p36"/>
          <p:cNvSpPr/>
          <p:nvPr/>
        </p:nvSpPr>
        <p:spPr>
          <a:xfrm>
            <a:off x="4590163" y="2646700"/>
            <a:ext cx="186900" cy="198000"/>
          </a:xfrm>
          <a:prstGeom prst="triangle">
            <a:avLst>
              <a:gd fmla="val 50000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36"/>
          <p:cNvSpPr/>
          <p:nvPr/>
        </p:nvSpPr>
        <p:spPr>
          <a:xfrm>
            <a:off x="4891680" y="2646700"/>
            <a:ext cx="186900" cy="198000"/>
          </a:xfrm>
          <a:prstGeom prst="triangle">
            <a:avLst>
              <a:gd fmla="val 50000" name="adj"/>
            </a:avLst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36"/>
          <p:cNvSpPr/>
          <p:nvPr/>
        </p:nvSpPr>
        <p:spPr>
          <a:xfrm>
            <a:off x="5193198" y="2646700"/>
            <a:ext cx="186900" cy="198000"/>
          </a:xfrm>
          <a:prstGeom prst="triangle">
            <a:avLst>
              <a:gd fmla="val 50000" name="adj"/>
            </a:avLst>
          </a:prstGeom>
          <a:solidFill>
            <a:srgbClr val="EAD1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p36"/>
          <p:cNvSpPr/>
          <p:nvPr/>
        </p:nvSpPr>
        <p:spPr>
          <a:xfrm>
            <a:off x="4572875" y="2977225"/>
            <a:ext cx="197700" cy="198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36"/>
          <p:cNvSpPr/>
          <p:nvPr/>
        </p:nvSpPr>
        <p:spPr>
          <a:xfrm>
            <a:off x="4877675" y="2977225"/>
            <a:ext cx="197700" cy="1980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36"/>
          <p:cNvSpPr/>
          <p:nvPr/>
        </p:nvSpPr>
        <p:spPr>
          <a:xfrm>
            <a:off x="5182475" y="2977225"/>
            <a:ext cx="197700" cy="198000"/>
          </a:xfrm>
          <a:prstGeom prst="roundRect">
            <a:avLst>
              <a:gd fmla="val 16667" name="adj"/>
            </a:avLst>
          </a:prstGeom>
          <a:solidFill>
            <a:srgbClr val="EAD1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p36"/>
          <p:cNvSpPr/>
          <p:nvPr/>
        </p:nvSpPr>
        <p:spPr>
          <a:xfrm>
            <a:off x="1953875" y="3408700"/>
            <a:ext cx="197700" cy="1980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" name="Google Shape;278;p36"/>
          <p:cNvSpPr/>
          <p:nvPr/>
        </p:nvSpPr>
        <p:spPr>
          <a:xfrm>
            <a:off x="1962475" y="3733000"/>
            <a:ext cx="189000" cy="198000"/>
          </a:xfrm>
          <a:prstGeom prst="pie">
            <a:avLst>
              <a:gd fmla="val 0" name="adj1"/>
              <a:gd fmla="val 1620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p36"/>
          <p:cNvSpPr/>
          <p:nvPr/>
        </p:nvSpPr>
        <p:spPr>
          <a:xfrm>
            <a:off x="2258675" y="3406175"/>
            <a:ext cx="197700" cy="198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36"/>
          <p:cNvSpPr/>
          <p:nvPr/>
        </p:nvSpPr>
        <p:spPr>
          <a:xfrm>
            <a:off x="2260850" y="3736775"/>
            <a:ext cx="197700" cy="198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36"/>
          <p:cNvSpPr/>
          <p:nvPr/>
        </p:nvSpPr>
        <p:spPr>
          <a:xfrm>
            <a:off x="2567925" y="3408700"/>
            <a:ext cx="189000" cy="198000"/>
          </a:xfrm>
          <a:prstGeom prst="triangle">
            <a:avLst>
              <a:gd fmla="val 50000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36"/>
          <p:cNvSpPr/>
          <p:nvPr/>
        </p:nvSpPr>
        <p:spPr>
          <a:xfrm>
            <a:off x="2567925" y="3745375"/>
            <a:ext cx="189000" cy="185700"/>
          </a:xfrm>
          <a:prstGeom prst="rtTriangl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p36"/>
          <p:cNvSpPr/>
          <p:nvPr/>
        </p:nvSpPr>
        <p:spPr>
          <a:xfrm>
            <a:off x="3249275" y="3408700"/>
            <a:ext cx="197700" cy="198000"/>
          </a:xfrm>
          <a:prstGeom prst="ellipse">
            <a:avLst/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p36"/>
          <p:cNvSpPr/>
          <p:nvPr/>
        </p:nvSpPr>
        <p:spPr>
          <a:xfrm>
            <a:off x="3257875" y="3733000"/>
            <a:ext cx="189000" cy="198000"/>
          </a:xfrm>
          <a:prstGeom prst="pie">
            <a:avLst>
              <a:gd fmla="val 0" name="adj1"/>
              <a:gd fmla="val 16200000" name="adj2"/>
            </a:avLst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36"/>
          <p:cNvSpPr/>
          <p:nvPr/>
        </p:nvSpPr>
        <p:spPr>
          <a:xfrm>
            <a:off x="3554075" y="3406175"/>
            <a:ext cx="197700" cy="1980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p36"/>
          <p:cNvSpPr/>
          <p:nvPr/>
        </p:nvSpPr>
        <p:spPr>
          <a:xfrm>
            <a:off x="3556250" y="3736775"/>
            <a:ext cx="197700" cy="198000"/>
          </a:xfrm>
          <a:prstGeom prst="rect">
            <a:avLst/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p36"/>
          <p:cNvSpPr/>
          <p:nvPr/>
        </p:nvSpPr>
        <p:spPr>
          <a:xfrm>
            <a:off x="3900025" y="3406175"/>
            <a:ext cx="189000" cy="198000"/>
          </a:xfrm>
          <a:prstGeom prst="triangle">
            <a:avLst>
              <a:gd fmla="val 50000" name="adj"/>
            </a:avLst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36"/>
          <p:cNvSpPr/>
          <p:nvPr/>
        </p:nvSpPr>
        <p:spPr>
          <a:xfrm>
            <a:off x="3900025" y="3742850"/>
            <a:ext cx="189000" cy="185700"/>
          </a:xfrm>
          <a:prstGeom prst="rtTriangle">
            <a:avLst/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p36"/>
          <p:cNvSpPr/>
          <p:nvPr/>
        </p:nvSpPr>
        <p:spPr>
          <a:xfrm>
            <a:off x="4584775" y="3406175"/>
            <a:ext cx="197700" cy="198000"/>
          </a:xfrm>
          <a:prstGeom prst="ellipse">
            <a:avLst/>
          </a:prstGeom>
          <a:solidFill>
            <a:srgbClr val="EAD1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36"/>
          <p:cNvSpPr/>
          <p:nvPr/>
        </p:nvSpPr>
        <p:spPr>
          <a:xfrm>
            <a:off x="4593375" y="3730475"/>
            <a:ext cx="189000" cy="198000"/>
          </a:xfrm>
          <a:prstGeom prst="pie">
            <a:avLst>
              <a:gd fmla="val 0" name="adj1"/>
              <a:gd fmla="val 16200000" name="adj2"/>
            </a:avLst>
          </a:prstGeom>
          <a:solidFill>
            <a:srgbClr val="EAD1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" name="Google Shape;291;p36"/>
          <p:cNvSpPr/>
          <p:nvPr/>
        </p:nvSpPr>
        <p:spPr>
          <a:xfrm>
            <a:off x="4885175" y="3406175"/>
            <a:ext cx="197700" cy="198000"/>
          </a:xfrm>
          <a:prstGeom prst="roundRect">
            <a:avLst>
              <a:gd fmla="val 16667" name="adj"/>
            </a:avLst>
          </a:prstGeom>
          <a:solidFill>
            <a:srgbClr val="EAD1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p36"/>
          <p:cNvSpPr/>
          <p:nvPr/>
        </p:nvSpPr>
        <p:spPr>
          <a:xfrm>
            <a:off x="4887350" y="3736775"/>
            <a:ext cx="197700" cy="198000"/>
          </a:xfrm>
          <a:prstGeom prst="rect">
            <a:avLst/>
          </a:prstGeom>
          <a:solidFill>
            <a:srgbClr val="EAD1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36"/>
          <p:cNvSpPr/>
          <p:nvPr/>
        </p:nvSpPr>
        <p:spPr>
          <a:xfrm>
            <a:off x="5195425" y="3408700"/>
            <a:ext cx="189000" cy="198000"/>
          </a:xfrm>
          <a:prstGeom prst="triangle">
            <a:avLst>
              <a:gd fmla="val 50000" name="adj"/>
            </a:avLst>
          </a:prstGeom>
          <a:solidFill>
            <a:srgbClr val="EAD1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36"/>
          <p:cNvSpPr/>
          <p:nvPr/>
        </p:nvSpPr>
        <p:spPr>
          <a:xfrm>
            <a:off x="5195425" y="3745375"/>
            <a:ext cx="189000" cy="185700"/>
          </a:xfrm>
          <a:prstGeom prst="rtTriangle">
            <a:avLst/>
          </a:prstGeom>
          <a:solidFill>
            <a:srgbClr val="EAD1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p36"/>
          <p:cNvSpPr/>
          <p:nvPr/>
        </p:nvSpPr>
        <p:spPr>
          <a:xfrm>
            <a:off x="1953875" y="4170700"/>
            <a:ext cx="197700" cy="1980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36"/>
          <p:cNvSpPr/>
          <p:nvPr/>
        </p:nvSpPr>
        <p:spPr>
          <a:xfrm>
            <a:off x="1962475" y="4495000"/>
            <a:ext cx="189000" cy="198000"/>
          </a:xfrm>
          <a:prstGeom prst="pie">
            <a:avLst>
              <a:gd fmla="val 0" name="adj1"/>
              <a:gd fmla="val 1620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p36"/>
          <p:cNvSpPr/>
          <p:nvPr/>
        </p:nvSpPr>
        <p:spPr>
          <a:xfrm>
            <a:off x="2258675" y="4168175"/>
            <a:ext cx="197700" cy="1980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p36"/>
          <p:cNvSpPr/>
          <p:nvPr/>
        </p:nvSpPr>
        <p:spPr>
          <a:xfrm>
            <a:off x="2563475" y="4168175"/>
            <a:ext cx="197700" cy="198000"/>
          </a:xfrm>
          <a:prstGeom prst="roundRect">
            <a:avLst>
              <a:gd fmla="val 16667" name="adj"/>
            </a:avLst>
          </a:prstGeom>
          <a:solidFill>
            <a:srgbClr val="EAD1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p36"/>
          <p:cNvSpPr/>
          <p:nvPr/>
        </p:nvSpPr>
        <p:spPr>
          <a:xfrm>
            <a:off x="2260850" y="4498775"/>
            <a:ext cx="197700" cy="198000"/>
          </a:xfrm>
          <a:prstGeom prst="rect">
            <a:avLst/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p36"/>
          <p:cNvSpPr/>
          <p:nvPr/>
        </p:nvSpPr>
        <p:spPr>
          <a:xfrm>
            <a:off x="2604625" y="4507375"/>
            <a:ext cx="189000" cy="185700"/>
          </a:xfrm>
          <a:prstGeom prst="rtTriangle">
            <a:avLst/>
          </a:prstGeom>
          <a:solidFill>
            <a:srgbClr val="EAD1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p36"/>
          <p:cNvSpPr/>
          <p:nvPr/>
        </p:nvSpPr>
        <p:spPr>
          <a:xfrm>
            <a:off x="3286075" y="4495000"/>
            <a:ext cx="197700" cy="198000"/>
          </a:xfrm>
          <a:prstGeom prst="ellipse">
            <a:avLst/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p36"/>
          <p:cNvSpPr/>
          <p:nvPr/>
        </p:nvSpPr>
        <p:spPr>
          <a:xfrm>
            <a:off x="3595225" y="4501225"/>
            <a:ext cx="189000" cy="198000"/>
          </a:xfrm>
          <a:prstGeom prst="pie">
            <a:avLst>
              <a:gd fmla="val 0" name="adj1"/>
              <a:gd fmla="val 16200000" name="adj2"/>
            </a:avLst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36"/>
          <p:cNvSpPr/>
          <p:nvPr/>
        </p:nvSpPr>
        <p:spPr>
          <a:xfrm>
            <a:off x="3290425" y="4170700"/>
            <a:ext cx="189000" cy="198000"/>
          </a:xfrm>
          <a:prstGeom prst="triangle">
            <a:avLst>
              <a:gd fmla="val 50000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" name="Google Shape;304;p36"/>
          <p:cNvSpPr/>
          <p:nvPr/>
        </p:nvSpPr>
        <p:spPr>
          <a:xfrm>
            <a:off x="3595225" y="4170700"/>
            <a:ext cx="189000" cy="198000"/>
          </a:xfrm>
          <a:prstGeom prst="triangle">
            <a:avLst>
              <a:gd fmla="val 50000" name="adj"/>
            </a:avLst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p36"/>
          <p:cNvSpPr/>
          <p:nvPr/>
        </p:nvSpPr>
        <p:spPr>
          <a:xfrm>
            <a:off x="3900025" y="4501150"/>
            <a:ext cx="189000" cy="185700"/>
          </a:xfrm>
          <a:prstGeom prst="rtTriangle">
            <a:avLst/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36"/>
          <p:cNvSpPr/>
          <p:nvPr/>
        </p:nvSpPr>
        <p:spPr>
          <a:xfrm>
            <a:off x="4581475" y="4170700"/>
            <a:ext cx="197700" cy="198000"/>
          </a:xfrm>
          <a:prstGeom prst="rect">
            <a:avLst/>
          </a:prstGeom>
          <a:solidFill>
            <a:srgbClr val="EAD1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36"/>
          <p:cNvSpPr/>
          <p:nvPr/>
        </p:nvSpPr>
        <p:spPr>
          <a:xfrm>
            <a:off x="4585825" y="4501150"/>
            <a:ext cx="189000" cy="185700"/>
          </a:xfrm>
          <a:prstGeom prst="rtTriangl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p36"/>
          <p:cNvSpPr/>
          <p:nvPr/>
        </p:nvSpPr>
        <p:spPr>
          <a:xfrm>
            <a:off x="4882025" y="4168175"/>
            <a:ext cx="189000" cy="198000"/>
          </a:xfrm>
          <a:prstGeom prst="pie">
            <a:avLst>
              <a:gd fmla="val 0" name="adj1"/>
              <a:gd fmla="val 16200000" name="adj2"/>
            </a:avLst>
          </a:prstGeom>
          <a:solidFill>
            <a:srgbClr val="EAD1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p36"/>
          <p:cNvSpPr/>
          <p:nvPr/>
        </p:nvSpPr>
        <p:spPr>
          <a:xfrm>
            <a:off x="4877675" y="4501225"/>
            <a:ext cx="197700" cy="198000"/>
          </a:xfrm>
          <a:prstGeom prst="ellipse">
            <a:avLst/>
          </a:prstGeom>
          <a:solidFill>
            <a:srgbClr val="EAD1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36"/>
          <p:cNvSpPr/>
          <p:nvPr/>
        </p:nvSpPr>
        <p:spPr>
          <a:xfrm>
            <a:off x="5227875" y="4170700"/>
            <a:ext cx="197700" cy="198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11" name="Google Shape;311;p36"/>
          <p:cNvCxnSpPr/>
          <p:nvPr/>
        </p:nvCxnSpPr>
        <p:spPr>
          <a:xfrm flipH="1">
            <a:off x="6020800" y="1144875"/>
            <a:ext cx="8700" cy="3767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2" name="Google Shape;312;p36"/>
          <p:cNvCxnSpPr/>
          <p:nvPr/>
        </p:nvCxnSpPr>
        <p:spPr>
          <a:xfrm>
            <a:off x="1857925" y="4836000"/>
            <a:ext cx="38361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13" name="Google Shape;313;p36"/>
          <p:cNvSpPr txBox="1"/>
          <p:nvPr/>
        </p:nvSpPr>
        <p:spPr>
          <a:xfrm>
            <a:off x="2261875" y="4759800"/>
            <a:ext cx="2855700" cy="38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Time</a:t>
            </a:r>
            <a:endParaRPr sz="1800"/>
          </a:p>
        </p:txBody>
      </p:sp>
      <p:sp>
        <p:nvSpPr>
          <p:cNvPr id="314" name="Google Shape;314;p36"/>
          <p:cNvSpPr txBox="1"/>
          <p:nvPr/>
        </p:nvSpPr>
        <p:spPr>
          <a:xfrm>
            <a:off x="1848950" y="1325125"/>
            <a:ext cx="990600" cy="38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State 1</a:t>
            </a:r>
            <a:endParaRPr sz="1800"/>
          </a:p>
        </p:txBody>
      </p:sp>
      <p:sp>
        <p:nvSpPr>
          <p:cNvPr id="315" name="Google Shape;315;p36"/>
          <p:cNvSpPr txBox="1"/>
          <p:nvPr/>
        </p:nvSpPr>
        <p:spPr>
          <a:xfrm>
            <a:off x="3144350" y="1325125"/>
            <a:ext cx="990600" cy="38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State 2</a:t>
            </a:r>
            <a:endParaRPr sz="1800"/>
          </a:p>
        </p:txBody>
      </p:sp>
      <p:sp>
        <p:nvSpPr>
          <p:cNvPr id="316" name="Google Shape;316;p36"/>
          <p:cNvSpPr txBox="1"/>
          <p:nvPr/>
        </p:nvSpPr>
        <p:spPr>
          <a:xfrm>
            <a:off x="4515950" y="1325125"/>
            <a:ext cx="990600" cy="38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State 3</a:t>
            </a:r>
            <a:endParaRPr sz="1800"/>
          </a:p>
        </p:txBody>
      </p:sp>
      <p:cxnSp>
        <p:nvCxnSpPr>
          <p:cNvPr id="317" name="Google Shape;317;p36"/>
          <p:cNvCxnSpPr/>
          <p:nvPr/>
        </p:nvCxnSpPr>
        <p:spPr>
          <a:xfrm flipH="1">
            <a:off x="361275" y="2518725"/>
            <a:ext cx="8412000" cy="14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18" name="Google Shape;318;p36"/>
          <p:cNvSpPr txBox="1"/>
          <p:nvPr/>
        </p:nvSpPr>
        <p:spPr>
          <a:xfrm>
            <a:off x="2185675" y="949800"/>
            <a:ext cx="2855700" cy="38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/>
              <a:t>Training</a:t>
            </a:r>
            <a:endParaRPr b="1" sz="2000"/>
          </a:p>
        </p:txBody>
      </p:sp>
      <p:sp>
        <p:nvSpPr>
          <p:cNvPr id="319" name="Google Shape;319;p36"/>
          <p:cNvSpPr txBox="1"/>
          <p:nvPr/>
        </p:nvSpPr>
        <p:spPr>
          <a:xfrm>
            <a:off x="6148075" y="949800"/>
            <a:ext cx="2855700" cy="38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/>
              <a:t>Inference</a:t>
            </a:r>
            <a:endParaRPr b="1" sz="2000"/>
          </a:p>
        </p:txBody>
      </p:sp>
      <p:sp>
        <p:nvSpPr>
          <p:cNvPr id="320" name="Google Shape;320;p36"/>
          <p:cNvSpPr/>
          <p:nvPr/>
        </p:nvSpPr>
        <p:spPr>
          <a:xfrm>
            <a:off x="6370875" y="2792450"/>
            <a:ext cx="189000" cy="198000"/>
          </a:xfrm>
          <a:prstGeom prst="pie">
            <a:avLst>
              <a:gd fmla="val 0" name="adj1"/>
              <a:gd fmla="val 16200000" name="adj2"/>
            </a:avLst>
          </a:prstGeom>
          <a:solidFill>
            <a:srgbClr val="00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21" name="Google Shape;321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09072" y="1505200"/>
            <a:ext cx="624675" cy="832900"/>
          </a:xfrm>
          <a:prstGeom prst="rect">
            <a:avLst/>
          </a:prstGeom>
          <a:noFill/>
          <a:ln>
            <a:noFill/>
          </a:ln>
        </p:spPr>
      </p:pic>
      <p:sp>
        <p:nvSpPr>
          <p:cNvPr id="322" name="Google Shape;322;p36"/>
          <p:cNvSpPr/>
          <p:nvPr/>
        </p:nvSpPr>
        <p:spPr>
          <a:xfrm>
            <a:off x="6370875" y="2087200"/>
            <a:ext cx="189000" cy="198000"/>
          </a:xfrm>
          <a:prstGeom prst="pie">
            <a:avLst>
              <a:gd fmla="val 0" name="adj1"/>
              <a:gd fmla="val 16200000" name="adj2"/>
            </a:avLst>
          </a:prstGeom>
          <a:solidFill>
            <a:srgbClr val="00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23" name="Google Shape;323;p36"/>
          <p:cNvCxnSpPr/>
          <p:nvPr/>
        </p:nvCxnSpPr>
        <p:spPr>
          <a:xfrm flipH="1">
            <a:off x="361275" y="3280725"/>
            <a:ext cx="8412000" cy="14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324" name="Google Shape;324;p36"/>
          <p:cNvCxnSpPr/>
          <p:nvPr/>
        </p:nvCxnSpPr>
        <p:spPr>
          <a:xfrm flipH="1">
            <a:off x="361275" y="4042725"/>
            <a:ext cx="8412000" cy="14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25" name="Google Shape;325;p36"/>
          <p:cNvSpPr/>
          <p:nvPr/>
        </p:nvSpPr>
        <p:spPr>
          <a:xfrm>
            <a:off x="6370875" y="3535000"/>
            <a:ext cx="189000" cy="198000"/>
          </a:xfrm>
          <a:prstGeom prst="pie">
            <a:avLst>
              <a:gd fmla="val 0" name="adj1"/>
              <a:gd fmla="val 16200000" name="adj2"/>
            </a:avLst>
          </a:prstGeom>
          <a:solidFill>
            <a:srgbClr val="00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" name="Google Shape;326;p36"/>
          <p:cNvSpPr/>
          <p:nvPr/>
        </p:nvSpPr>
        <p:spPr>
          <a:xfrm>
            <a:off x="6370875" y="4373200"/>
            <a:ext cx="189000" cy="198000"/>
          </a:xfrm>
          <a:prstGeom prst="pie">
            <a:avLst>
              <a:gd fmla="val 0" name="adj1"/>
              <a:gd fmla="val 16200000" name="adj2"/>
            </a:avLst>
          </a:prstGeom>
          <a:solidFill>
            <a:srgbClr val="00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27" name="Google Shape;327;p36"/>
          <p:cNvCxnSpPr/>
          <p:nvPr/>
        </p:nvCxnSpPr>
        <p:spPr>
          <a:xfrm flipH="1" rot="10800000">
            <a:off x="6691775" y="2057750"/>
            <a:ext cx="456000" cy="92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28" name="Google Shape;328;p36"/>
          <p:cNvCxnSpPr/>
          <p:nvPr/>
        </p:nvCxnSpPr>
        <p:spPr>
          <a:xfrm>
            <a:off x="6691775" y="2906025"/>
            <a:ext cx="456000" cy="1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29" name="Google Shape;329;p36"/>
          <p:cNvCxnSpPr/>
          <p:nvPr/>
        </p:nvCxnSpPr>
        <p:spPr>
          <a:xfrm>
            <a:off x="6691775" y="3656025"/>
            <a:ext cx="456000" cy="1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30" name="Google Shape;330;p36"/>
          <p:cNvCxnSpPr/>
          <p:nvPr/>
        </p:nvCxnSpPr>
        <p:spPr>
          <a:xfrm>
            <a:off x="6691775" y="4494225"/>
            <a:ext cx="456000" cy="1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31" name="Google Shape;331;p36"/>
          <p:cNvCxnSpPr/>
          <p:nvPr/>
        </p:nvCxnSpPr>
        <p:spPr>
          <a:xfrm>
            <a:off x="6683175" y="1963625"/>
            <a:ext cx="464700" cy="94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32" name="Google Shape;332;p36"/>
          <p:cNvSpPr txBox="1"/>
          <p:nvPr/>
        </p:nvSpPr>
        <p:spPr>
          <a:xfrm>
            <a:off x="6039950" y="1629925"/>
            <a:ext cx="990600" cy="38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Task ID = 1</a:t>
            </a:r>
            <a:endParaRPr sz="1200"/>
          </a:p>
        </p:txBody>
      </p:sp>
      <p:sp>
        <p:nvSpPr>
          <p:cNvPr id="333" name="Google Shape;333;p36"/>
          <p:cNvSpPr txBox="1"/>
          <p:nvPr/>
        </p:nvSpPr>
        <p:spPr>
          <a:xfrm>
            <a:off x="6727325" y="2034600"/>
            <a:ext cx="456000" cy="38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?</a:t>
            </a:r>
            <a:endParaRPr sz="1800"/>
          </a:p>
        </p:txBody>
      </p:sp>
      <p:sp>
        <p:nvSpPr>
          <p:cNvPr id="334" name="Google Shape;334;p36"/>
          <p:cNvSpPr txBox="1"/>
          <p:nvPr/>
        </p:nvSpPr>
        <p:spPr>
          <a:xfrm>
            <a:off x="6727325" y="2568000"/>
            <a:ext cx="456000" cy="38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?</a:t>
            </a:r>
            <a:endParaRPr sz="1800"/>
          </a:p>
        </p:txBody>
      </p:sp>
      <p:sp>
        <p:nvSpPr>
          <p:cNvPr id="335" name="Google Shape;335;p36"/>
          <p:cNvSpPr txBox="1"/>
          <p:nvPr/>
        </p:nvSpPr>
        <p:spPr>
          <a:xfrm>
            <a:off x="6727325" y="3330000"/>
            <a:ext cx="456000" cy="38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?</a:t>
            </a:r>
            <a:endParaRPr sz="1800"/>
          </a:p>
        </p:txBody>
      </p:sp>
      <p:sp>
        <p:nvSpPr>
          <p:cNvPr id="336" name="Google Shape;336;p36"/>
          <p:cNvSpPr txBox="1"/>
          <p:nvPr/>
        </p:nvSpPr>
        <p:spPr>
          <a:xfrm>
            <a:off x="6727325" y="4168200"/>
            <a:ext cx="456000" cy="38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?</a:t>
            </a:r>
            <a:endParaRPr sz="1800"/>
          </a:p>
        </p:txBody>
      </p:sp>
      <p:sp>
        <p:nvSpPr>
          <p:cNvPr id="337" name="Google Shape;337;p36"/>
          <p:cNvSpPr txBox="1"/>
          <p:nvPr/>
        </p:nvSpPr>
        <p:spPr>
          <a:xfrm>
            <a:off x="157075" y="1878725"/>
            <a:ext cx="1629600" cy="38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Task CL </a:t>
            </a:r>
            <a:endParaRPr sz="2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</p:txBody>
      </p:sp>
      <p:sp>
        <p:nvSpPr>
          <p:cNvPr id="338" name="Google Shape;338;p36"/>
          <p:cNvSpPr txBox="1"/>
          <p:nvPr/>
        </p:nvSpPr>
        <p:spPr>
          <a:xfrm>
            <a:off x="157075" y="2640725"/>
            <a:ext cx="1629600" cy="38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Class</a:t>
            </a:r>
            <a:r>
              <a:rPr lang="en" sz="2000"/>
              <a:t> CL </a:t>
            </a:r>
            <a:endParaRPr sz="2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</p:txBody>
      </p:sp>
      <p:sp>
        <p:nvSpPr>
          <p:cNvPr id="339" name="Google Shape;339;p36"/>
          <p:cNvSpPr txBox="1"/>
          <p:nvPr/>
        </p:nvSpPr>
        <p:spPr>
          <a:xfrm>
            <a:off x="157075" y="3402725"/>
            <a:ext cx="1629600" cy="38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Domain</a:t>
            </a:r>
            <a:r>
              <a:rPr lang="en" sz="2000"/>
              <a:t> CL </a:t>
            </a:r>
            <a:endParaRPr sz="2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</p:txBody>
      </p:sp>
      <p:sp>
        <p:nvSpPr>
          <p:cNvPr id="340" name="Google Shape;340;p36"/>
          <p:cNvSpPr txBox="1"/>
          <p:nvPr/>
        </p:nvSpPr>
        <p:spPr>
          <a:xfrm>
            <a:off x="157075" y="4164725"/>
            <a:ext cx="1629600" cy="38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Generic</a:t>
            </a:r>
            <a:r>
              <a:rPr lang="en" sz="2000"/>
              <a:t> CL </a:t>
            </a:r>
            <a:endParaRPr sz="2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Task-focused continual learning</a:t>
            </a:r>
            <a:endParaRPr/>
          </a:p>
        </p:txBody>
      </p:sp>
      <p:sp>
        <p:nvSpPr>
          <p:cNvPr id="346" name="Google Shape;346;p3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Characteristics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Data are structured semantically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Novelty is given by new target domains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No repetition between states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The task ID is assumed known during inference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Challenges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The stream structure might be constraining in practice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Only useful if the task ID is actually available</a:t>
            </a:r>
            <a:endParaRPr/>
          </a:p>
        </p:txBody>
      </p:sp>
      <p:sp>
        <p:nvSpPr>
          <p:cNvPr id="347" name="Google Shape;347;p37"/>
          <p:cNvSpPr/>
          <p:nvPr/>
        </p:nvSpPr>
        <p:spPr>
          <a:xfrm>
            <a:off x="5459075" y="741700"/>
            <a:ext cx="197700" cy="1980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8" name="Google Shape;348;p37"/>
          <p:cNvSpPr/>
          <p:nvPr/>
        </p:nvSpPr>
        <p:spPr>
          <a:xfrm>
            <a:off x="5763875" y="741700"/>
            <a:ext cx="197700" cy="198000"/>
          </a:xfrm>
          <a:prstGeom prst="ellipse">
            <a:avLst/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p37"/>
          <p:cNvSpPr/>
          <p:nvPr/>
        </p:nvSpPr>
        <p:spPr>
          <a:xfrm>
            <a:off x="6068675" y="741700"/>
            <a:ext cx="197700" cy="198000"/>
          </a:xfrm>
          <a:prstGeom prst="ellipse">
            <a:avLst/>
          </a:prstGeom>
          <a:solidFill>
            <a:srgbClr val="EAD1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0" name="Google Shape;350;p37"/>
          <p:cNvSpPr/>
          <p:nvPr/>
        </p:nvSpPr>
        <p:spPr>
          <a:xfrm>
            <a:off x="6754475" y="739175"/>
            <a:ext cx="197700" cy="198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" name="Google Shape;351;p37"/>
          <p:cNvSpPr/>
          <p:nvPr/>
        </p:nvSpPr>
        <p:spPr>
          <a:xfrm>
            <a:off x="7059275" y="739175"/>
            <a:ext cx="197700" cy="1980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2" name="Google Shape;352;p37"/>
          <p:cNvSpPr/>
          <p:nvPr/>
        </p:nvSpPr>
        <p:spPr>
          <a:xfrm>
            <a:off x="7364075" y="739175"/>
            <a:ext cx="197700" cy="198000"/>
          </a:xfrm>
          <a:prstGeom prst="roundRect">
            <a:avLst>
              <a:gd fmla="val 16667" name="adj"/>
            </a:avLst>
          </a:prstGeom>
          <a:solidFill>
            <a:srgbClr val="EAD1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3" name="Google Shape;353;p37"/>
          <p:cNvSpPr/>
          <p:nvPr/>
        </p:nvSpPr>
        <p:spPr>
          <a:xfrm>
            <a:off x="5467675" y="1066000"/>
            <a:ext cx="189000" cy="198000"/>
          </a:xfrm>
          <a:prstGeom prst="pie">
            <a:avLst>
              <a:gd fmla="val 0" name="adj1"/>
              <a:gd fmla="val 1620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4" name="Google Shape;354;p37"/>
          <p:cNvSpPr/>
          <p:nvPr/>
        </p:nvSpPr>
        <p:spPr>
          <a:xfrm>
            <a:off x="5772475" y="1066000"/>
            <a:ext cx="189000" cy="198000"/>
          </a:xfrm>
          <a:prstGeom prst="pie">
            <a:avLst>
              <a:gd fmla="val 0" name="adj1"/>
              <a:gd fmla="val 16200000" name="adj2"/>
            </a:avLst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5" name="Google Shape;355;p37"/>
          <p:cNvSpPr/>
          <p:nvPr/>
        </p:nvSpPr>
        <p:spPr>
          <a:xfrm>
            <a:off x="6077275" y="1066000"/>
            <a:ext cx="189000" cy="198000"/>
          </a:xfrm>
          <a:prstGeom prst="pie">
            <a:avLst>
              <a:gd fmla="val 0" name="adj1"/>
              <a:gd fmla="val 16200000" name="adj2"/>
            </a:avLst>
          </a:prstGeom>
          <a:solidFill>
            <a:srgbClr val="EAD1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p37"/>
          <p:cNvSpPr/>
          <p:nvPr/>
        </p:nvSpPr>
        <p:spPr>
          <a:xfrm>
            <a:off x="6756650" y="1069775"/>
            <a:ext cx="197700" cy="198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37"/>
          <p:cNvSpPr/>
          <p:nvPr/>
        </p:nvSpPr>
        <p:spPr>
          <a:xfrm>
            <a:off x="7061450" y="1069775"/>
            <a:ext cx="197700" cy="198000"/>
          </a:xfrm>
          <a:prstGeom prst="rect">
            <a:avLst/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8" name="Google Shape;358;p37"/>
          <p:cNvSpPr/>
          <p:nvPr/>
        </p:nvSpPr>
        <p:spPr>
          <a:xfrm>
            <a:off x="7366250" y="1069775"/>
            <a:ext cx="197700" cy="198000"/>
          </a:xfrm>
          <a:prstGeom prst="rect">
            <a:avLst/>
          </a:prstGeom>
          <a:solidFill>
            <a:srgbClr val="EAD1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9" name="Google Shape;359;p37"/>
          <p:cNvSpPr/>
          <p:nvPr/>
        </p:nvSpPr>
        <p:spPr>
          <a:xfrm>
            <a:off x="8091025" y="741700"/>
            <a:ext cx="189000" cy="198000"/>
          </a:xfrm>
          <a:prstGeom prst="triangle">
            <a:avLst>
              <a:gd fmla="val 50000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p37"/>
          <p:cNvSpPr/>
          <p:nvPr/>
        </p:nvSpPr>
        <p:spPr>
          <a:xfrm>
            <a:off x="8395825" y="741700"/>
            <a:ext cx="189000" cy="198000"/>
          </a:xfrm>
          <a:prstGeom prst="triangle">
            <a:avLst>
              <a:gd fmla="val 50000" name="adj"/>
            </a:avLst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1" name="Google Shape;361;p37"/>
          <p:cNvSpPr/>
          <p:nvPr/>
        </p:nvSpPr>
        <p:spPr>
          <a:xfrm>
            <a:off x="8700625" y="741700"/>
            <a:ext cx="189000" cy="198000"/>
          </a:xfrm>
          <a:prstGeom prst="triangle">
            <a:avLst>
              <a:gd fmla="val 50000" name="adj"/>
            </a:avLst>
          </a:prstGeom>
          <a:solidFill>
            <a:srgbClr val="EAD1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2" name="Google Shape;362;p37"/>
          <p:cNvSpPr/>
          <p:nvPr/>
        </p:nvSpPr>
        <p:spPr>
          <a:xfrm>
            <a:off x="8091025" y="1078375"/>
            <a:ext cx="189000" cy="185700"/>
          </a:xfrm>
          <a:prstGeom prst="rtTriangl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3" name="Google Shape;363;p37"/>
          <p:cNvSpPr/>
          <p:nvPr/>
        </p:nvSpPr>
        <p:spPr>
          <a:xfrm>
            <a:off x="8395825" y="1078375"/>
            <a:ext cx="189000" cy="185700"/>
          </a:xfrm>
          <a:prstGeom prst="rtTriangle">
            <a:avLst/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4" name="Google Shape;364;p37"/>
          <p:cNvSpPr/>
          <p:nvPr/>
        </p:nvSpPr>
        <p:spPr>
          <a:xfrm>
            <a:off x="8700625" y="1078375"/>
            <a:ext cx="189000" cy="185700"/>
          </a:xfrm>
          <a:prstGeom prst="rtTriangle">
            <a:avLst/>
          </a:prstGeom>
          <a:solidFill>
            <a:srgbClr val="EAD1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Class</a:t>
            </a:r>
            <a:r>
              <a:rPr lang="en"/>
              <a:t>-focused continual learning</a:t>
            </a:r>
            <a:endParaRPr/>
          </a:p>
        </p:txBody>
      </p:sp>
      <p:sp>
        <p:nvSpPr>
          <p:cNvPr id="370" name="Google Shape;370;p3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Characteristics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Domains are mixed across states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Novelty is given by new classes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No repetition between states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No assumption about the task ID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Challenges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The stream structure might be constraining in practice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Any known class might occur during inference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A.k.a. Class-incremental learning (CIL)</a:t>
            </a:r>
            <a:endParaRPr/>
          </a:p>
        </p:txBody>
      </p:sp>
      <p:sp>
        <p:nvSpPr>
          <p:cNvPr id="371" name="Google Shape;371;p38"/>
          <p:cNvSpPr/>
          <p:nvPr/>
        </p:nvSpPr>
        <p:spPr>
          <a:xfrm>
            <a:off x="5467675" y="1066000"/>
            <a:ext cx="189000" cy="198000"/>
          </a:xfrm>
          <a:prstGeom prst="pie">
            <a:avLst>
              <a:gd fmla="val 0" name="adj1"/>
              <a:gd fmla="val 1620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2" name="Google Shape;372;p38"/>
          <p:cNvSpPr/>
          <p:nvPr/>
        </p:nvSpPr>
        <p:spPr>
          <a:xfrm>
            <a:off x="5772475" y="1066000"/>
            <a:ext cx="189000" cy="198000"/>
          </a:xfrm>
          <a:prstGeom prst="pie">
            <a:avLst>
              <a:gd fmla="val 0" name="adj1"/>
              <a:gd fmla="val 16200000" name="adj2"/>
            </a:avLst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p38"/>
          <p:cNvSpPr/>
          <p:nvPr/>
        </p:nvSpPr>
        <p:spPr>
          <a:xfrm>
            <a:off x="6077275" y="1066000"/>
            <a:ext cx="189000" cy="198000"/>
          </a:xfrm>
          <a:prstGeom prst="pie">
            <a:avLst>
              <a:gd fmla="val 0" name="adj1"/>
              <a:gd fmla="val 16200000" name="adj2"/>
            </a:avLst>
          </a:prstGeom>
          <a:solidFill>
            <a:srgbClr val="EAD1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4" name="Google Shape;374;p38"/>
          <p:cNvSpPr/>
          <p:nvPr/>
        </p:nvSpPr>
        <p:spPr>
          <a:xfrm>
            <a:off x="5459075" y="739175"/>
            <a:ext cx="197700" cy="198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5" name="Google Shape;375;p38"/>
          <p:cNvSpPr/>
          <p:nvPr/>
        </p:nvSpPr>
        <p:spPr>
          <a:xfrm>
            <a:off x="5763875" y="739175"/>
            <a:ext cx="197700" cy="1980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6" name="Google Shape;376;p38"/>
          <p:cNvSpPr/>
          <p:nvPr/>
        </p:nvSpPr>
        <p:spPr>
          <a:xfrm>
            <a:off x="6068675" y="739175"/>
            <a:ext cx="197700" cy="198000"/>
          </a:xfrm>
          <a:prstGeom prst="roundRect">
            <a:avLst>
              <a:gd fmla="val 16667" name="adj"/>
            </a:avLst>
          </a:prstGeom>
          <a:solidFill>
            <a:srgbClr val="EAD1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7" name="Google Shape;377;p38"/>
          <p:cNvSpPr/>
          <p:nvPr/>
        </p:nvSpPr>
        <p:spPr>
          <a:xfrm>
            <a:off x="6754475" y="741700"/>
            <a:ext cx="197700" cy="1980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8" name="Google Shape;378;p38"/>
          <p:cNvSpPr/>
          <p:nvPr/>
        </p:nvSpPr>
        <p:spPr>
          <a:xfrm>
            <a:off x="7059275" y="741700"/>
            <a:ext cx="197700" cy="198000"/>
          </a:xfrm>
          <a:prstGeom prst="ellipse">
            <a:avLst/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p38"/>
          <p:cNvSpPr/>
          <p:nvPr/>
        </p:nvSpPr>
        <p:spPr>
          <a:xfrm>
            <a:off x="7364075" y="741700"/>
            <a:ext cx="197700" cy="198000"/>
          </a:xfrm>
          <a:prstGeom prst="ellipse">
            <a:avLst/>
          </a:prstGeom>
          <a:solidFill>
            <a:srgbClr val="EAD1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p38"/>
          <p:cNvSpPr/>
          <p:nvPr/>
        </p:nvSpPr>
        <p:spPr>
          <a:xfrm>
            <a:off x="6795625" y="1078375"/>
            <a:ext cx="189000" cy="185700"/>
          </a:xfrm>
          <a:prstGeom prst="rtTriangl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1" name="Google Shape;381;p38"/>
          <p:cNvSpPr/>
          <p:nvPr/>
        </p:nvSpPr>
        <p:spPr>
          <a:xfrm>
            <a:off x="7100425" y="1078375"/>
            <a:ext cx="189000" cy="185700"/>
          </a:xfrm>
          <a:prstGeom prst="rtTriangle">
            <a:avLst/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2" name="Google Shape;382;p38"/>
          <p:cNvSpPr/>
          <p:nvPr/>
        </p:nvSpPr>
        <p:spPr>
          <a:xfrm>
            <a:off x="7405225" y="1078375"/>
            <a:ext cx="189000" cy="185700"/>
          </a:xfrm>
          <a:prstGeom prst="rtTriangle">
            <a:avLst/>
          </a:prstGeom>
          <a:solidFill>
            <a:srgbClr val="EAD1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38"/>
          <p:cNvSpPr/>
          <p:nvPr/>
        </p:nvSpPr>
        <p:spPr>
          <a:xfrm>
            <a:off x="8095363" y="741700"/>
            <a:ext cx="186900" cy="198000"/>
          </a:xfrm>
          <a:prstGeom prst="triangle">
            <a:avLst>
              <a:gd fmla="val 50000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4" name="Google Shape;384;p38"/>
          <p:cNvSpPr/>
          <p:nvPr/>
        </p:nvSpPr>
        <p:spPr>
          <a:xfrm>
            <a:off x="8396880" y="741700"/>
            <a:ext cx="186900" cy="198000"/>
          </a:xfrm>
          <a:prstGeom prst="triangle">
            <a:avLst>
              <a:gd fmla="val 50000" name="adj"/>
            </a:avLst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5" name="Google Shape;385;p38"/>
          <p:cNvSpPr/>
          <p:nvPr/>
        </p:nvSpPr>
        <p:spPr>
          <a:xfrm>
            <a:off x="8698398" y="741700"/>
            <a:ext cx="186900" cy="198000"/>
          </a:xfrm>
          <a:prstGeom prst="triangle">
            <a:avLst>
              <a:gd fmla="val 50000" name="adj"/>
            </a:avLst>
          </a:prstGeom>
          <a:solidFill>
            <a:srgbClr val="EAD1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6" name="Google Shape;386;p38"/>
          <p:cNvSpPr/>
          <p:nvPr/>
        </p:nvSpPr>
        <p:spPr>
          <a:xfrm>
            <a:off x="8078075" y="1072225"/>
            <a:ext cx="197700" cy="198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7" name="Google Shape;387;p38"/>
          <p:cNvSpPr/>
          <p:nvPr/>
        </p:nvSpPr>
        <p:spPr>
          <a:xfrm>
            <a:off x="8382875" y="1072225"/>
            <a:ext cx="197700" cy="1980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8" name="Google Shape;388;p38"/>
          <p:cNvSpPr/>
          <p:nvPr/>
        </p:nvSpPr>
        <p:spPr>
          <a:xfrm>
            <a:off x="8687675" y="1072225"/>
            <a:ext cx="197700" cy="198000"/>
          </a:xfrm>
          <a:prstGeom prst="roundRect">
            <a:avLst>
              <a:gd fmla="val 16667" name="adj"/>
            </a:avLst>
          </a:prstGeom>
          <a:solidFill>
            <a:srgbClr val="EAD1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Domain</a:t>
            </a:r>
            <a:r>
              <a:rPr lang="en"/>
              <a:t>-based continual learning</a:t>
            </a:r>
            <a:endParaRPr/>
          </a:p>
        </p:txBody>
      </p:sp>
      <p:sp>
        <p:nvSpPr>
          <p:cNvPr id="394" name="Google Shape;394;p39"/>
          <p:cNvSpPr/>
          <p:nvPr/>
        </p:nvSpPr>
        <p:spPr>
          <a:xfrm>
            <a:off x="5459075" y="741700"/>
            <a:ext cx="197700" cy="1980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5" name="Google Shape;395;p39"/>
          <p:cNvSpPr/>
          <p:nvPr/>
        </p:nvSpPr>
        <p:spPr>
          <a:xfrm>
            <a:off x="5467675" y="1066000"/>
            <a:ext cx="189000" cy="198000"/>
          </a:xfrm>
          <a:prstGeom prst="pie">
            <a:avLst>
              <a:gd fmla="val 0" name="adj1"/>
              <a:gd fmla="val 1620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Google Shape;396;p39"/>
          <p:cNvSpPr/>
          <p:nvPr/>
        </p:nvSpPr>
        <p:spPr>
          <a:xfrm>
            <a:off x="5763875" y="739175"/>
            <a:ext cx="197700" cy="198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7" name="Google Shape;397;p39"/>
          <p:cNvSpPr/>
          <p:nvPr/>
        </p:nvSpPr>
        <p:spPr>
          <a:xfrm>
            <a:off x="5766050" y="1069775"/>
            <a:ext cx="197700" cy="198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8" name="Google Shape;398;p39"/>
          <p:cNvSpPr/>
          <p:nvPr/>
        </p:nvSpPr>
        <p:spPr>
          <a:xfrm>
            <a:off x="6073125" y="741700"/>
            <a:ext cx="189000" cy="198000"/>
          </a:xfrm>
          <a:prstGeom prst="triangle">
            <a:avLst>
              <a:gd fmla="val 50000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9" name="Google Shape;399;p39"/>
          <p:cNvSpPr/>
          <p:nvPr/>
        </p:nvSpPr>
        <p:spPr>
          <a:xfrm>
            <a:off x="6073125" y="1078375"/>
            <a:ext cx="189000" cy="185700"/>
          </a:xfrm>
          <a:prstGeom prst="rtTriangl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0" name="Google Shape;400;p39"/>
          <p:cNvSpPr/>
          <p:nvPr/>
        </p:nvSpPr>
        <p:spPr>
          <a:xfrm>
            <a:off x="6754475" y="741700"/>
            <a:ext cx="197700" cy="198000"/>
          </a:xfrm>
          <a:prstGeom prst="ellipse">
            <a:avLst/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1" name="Google Shape;401;p39"/>
          <p:cNvSpPr/>
          <p:nvPr/>
        </p:nvSpPr>
        <p:spPr>
          <a:xfrm>
            <a:off x="6763075" y="1066000"/>
            <a:ext cx="189000" cy="198000"/>
          </a:xfrm>
          <a:prstGeom prst="pie">
            <a:avLst>
              <a:gd fmla="val 0" name="adj1"/>
              <a:gd fmla="val 16200000" name="adj2"/>
            </a:avLst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2" name="Google Shape;402;p39"/>
          <p:cNvSpPr/>
          <p:nvPr/>
        </p:nvSpPr>
        <p:spPr>
          <a:xfrm>
            <a:off x="7059275" y="739175"/>
            <a:ext cx="197700" cy="1980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3" name="Google Shape;403;p39"/>
          <p:cNvSpPr/>
          <p:nvPr/>
        </p:nvSpPr>
        <p:spPr>
          <a:xfrm>
            <a:off x="7061450" y="1069775"/>
            <a:ext cx="197700" cy="198000"/>
          </a:xfrm>
          <a:prstGeom prst="rect">
            <a:avLst/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4" name="Google Shape;404;p39"/>
          <p:cNvSpPr/>
          <p:nvPr/>
        </p:nvSpPr>
        <p:spPr>
          <a:xfrm>
            <a:off x="7405225" y="739175"/>
            <a:ext cx="189000" cy="198000"/>
          </a:xfrm>
          <a:prstGeom prst="triangle">
            <a:avLst>
              <a:gd fmla="val 50000" name="adj"/>
            </a:avLst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5" name="Google Shape;405;p39"/>
          <p:cNvSpPr/>
          <p:nvPr/>
        </p:nvSpPr>
        <p:spPr>
          <a:xfrm>
            <a:off x="7405225" y="1075850"/>
            <a:ext cx="189000" cy="185700"/>
          </a:xfrm>
          <a:prstGeom prst="rtTriangle">
            <a:avLst/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6" name="Google Shape;406;p39"/>
          <p:cNvSpPr/>
          <p:nvPr/>
        </p:nvSpPr>
        <p:spPr>
          <a:xfrm>
            <a:off x="8089975" y="739175"/>
            <a:ext cx="197700" cy="198000"/>
          </a:xfrm>
          <a:prstGeom prst="ellipse">
            <a:avLst/>
          </a:prstGeom>
          <a:solidFill>
            <a:srgbClr val="EAD1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7" name="Google Shape;407;p39"/>
          <p:cNvSpPr/>
          <p:nvPr/>
        </p:nvSpPr>
        <p:spPr>
          <a:xfrm>
            <a:off x="8098575" y="1063475"/>
            <a:ext cx="189000" cy="198000"/>
          </a:xfrm>
          <a:prstGeom prst="pie">
            <a:avLst>
              <a:gd fmla="val 0" name="adj1"/>
              <a:gd fmla="val 16200000" name="adj2"/>
            </a:avLst>
          </a:prstGeom>
          <a:solidFill>
            <a:srgbClr val="EAD1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8" name="Google Shape;408;p39"/>
          <p:cNvSpPr/>
          <p:nvPr/>
        </p:nvSpPr>
        <p:spPr>
          <a:xfrm>
            <a:off x="8390375" y="739175"/>
            <a:ext cx="197700" cy="198000"/>
          </a:xfrm>
          <a:prstGeom prst="roundRect">
            <a:avLst>
              <a:gd fmla="val 16667" name="adj"/>
            </a:avLst>
          </a:prstGeom>
          <a:solidFill>
            <a:srgbClr val="EAD1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9" name="Google Shape;409;p39"/>
          <p:cNvSpPr/>
          <p:nvPr/>
        </p:nvSpPr>
        <p:spPr>
          <a:xfrm>
            <a:off x="8392550" y="1069775"/>
            <a:ext cx="197700" cy="198000"/>
          </a:xfrm>
          <a:prstGeom prst="rect">
            <a:avLst/>
          </a:prstGeom>
          <a:solidFill>
            <a:srgbClr val="EAD1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39"/>
          <p:cNvSpPr/>
          <p:nvPr/>
        </p:nvSpPr>
        <p:spPr>
          <a:xfrm>
            <a:off x="8700625" y="741700"/>
            <a:ext cx="189000" cy="198000"/>
          </a:xfrm>
          <a:prstGeom prst="triangle">
            <a:avLst>
              <a:gd fmla="val 50000" name="adj"/>
            </a:avLst>
          </a:prstGeom>
          <a:solidFill>
            <a:srgbClr val="EAD1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1" name="Google Shape;411;p39"/>
          <p:cNvSpPr/>
          <p:nvPr/>
        </p:nvSpPr>
        <p:spPr>
          <a:xfrm>
            <a:off x="8700625" y="1078375"/>
            <a:ext cx="189000" cy="185700"/>
          </a:xfrm>
          <a:prstGeom prst="rtTriangle">
            <a:avLst/>
          </a:prstGeom>
          <a:solidFill>
            <a:srgbClr val="EAD1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2" name="Google Shape;412;p3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Characteristics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All classes are known at the beginning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Novelty is given by new samples of known classes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No repetition between states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No assumption about the task ID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Challenges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The integration of novelty is limited to known classes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Any known class might occur during inference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40"/>
          <p:cNvSpPr txBox="1"/>
          <p:nvPr>
            <p:ph type="title"/>
          </p:nvPr>
        </p:nvSpPr>
        <p:spPr>
          <a:xfrm>
            <a:off x="311700" y="445025"/>
            <a:ext cx="4563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Generic</a:t>
            </a:r>
            <a:r>
              <a:rPr lang="en"/>
              <a:t> continual learning</a:t>
            </a:r>
            <a:endParaRPr/>
          </a:p>
        </p:txBody>
      </p:sp>
      <p:sp>
        <p:nvSpPr>
          <p:cNvPr id="418" name="Google Shape;418;p40"/>
          <p:cNvSpPr/>
          <p:nvPr/>
        </p:nvSpPr>
        <p:spPr>
          <a:xfrm>
            <a:off x="5459075" y="741700"/>
            <a:ext cx="197700" cy="1980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9" name="Google Shape;419;p40"/>
          <p:cNvSpPr/>
          <p:nvPr/>
        </p:nvSpPr>
        <p:spPr>
          <a:xfrm>
            <a:off x="5467675" y="1066000"/>
            <a:ext cx="189000" cy="198000"/>
          </a:xfrm>
          <a:prstGeom prst="pie">
            <a:avLst>
              <a:gd fmla="val 0" name="adj1"/>
              <a:gd fmla="val 1620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0" name="Google Shape;420;p40"/>
          <p:cNvSpPr/>
          <p:nvPr/>
        </p:nvSpPr>
        <p:spPr>
          <a:xfrm>
            <a:off x="5763875" y="739175"/>
            <a:ext cx="197700" cy="1980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1" name="Google Shape;421;p40"/>
          <p:cNvSpPr/>
          <p:nvPr/>
        </p:nvSpPr>
        <p:spPr>
          <a:xfrm>
            <a:off x="6068675" y="739175"/>
            <a:ext cx="197700" cy="198000"/>
          </a:xfrm>
          <a:prstGeom prst="roundRect">
            <a:avLst>
              <a:gd fmla="val 16667" name="adj"/>
            </a:avLst>
          </a:prstGeom>
          <a:solidFill>
            <a:srgbClr val="EAD1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2" name="Google Shape;422;p40"/>
          <p:cNvSpPr/>
          <p:nvPr/>
        </p:nvSpPr>
        <p:spPr>
          <a:xfrm>
            <a:off x="5766050" y="1069775"/>
            <a:ext cx="197700" cy="198000"/>
          </a:xfrm>
          <a:prstGeom prst="rect">
            <a:avLst/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3" name="Google Shape;423;p40"/>
          <p:cNvSpPr/>
          <p:nvPr/>
        </p:nvSpPr>
        <p:spPr>
          <a:xfrm>
            <a:off x="6109825" y="1078375"/>
            <a:ext cx="189000" cy="185700"/>
          </a:xfrm>
          <a:prstGeom prst="rtTriangle">
            <a:avLst/>
          </a:prstGeom>
          <a:solidFill>
            <a:srgbClr val="EAD1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4" name="Google Shape;424;p40"/>
          <p:cNvSpPr/>
          <p:nvPr/>
        </p:nvSpPr>
        <p:spPr>
          <a:xfrm>
            <a:off x="6791275" y="1066000"/>
            <a:ext cx="197700" cy="198000"/>
          </a:xfrm>
          <a:prstGeom prst="ellipse">
            <a:avLst/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5" name="Google Shape;425;p40"/>
          <p:cNvSpPr/>
          <p:nvPr/>
        </p:nvSpPr>
        <p:spPr>
          <a:xfrm>
            <a:off x="7100425" y="1072225"/>
            <a:ext cx="189000" cy="198000"/>
          </a:xfrm>
          <a:prstGeom prst="pie">
            <a:avLst>
              <a:gd fmla="val 0" name="adj1"/>
              <a:gd fmla="val 16200000" name="adj2"/>
            </a:avLst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6" name="Google Shape;426;p40"/>
          <p:cNvSpPr/>
          <p:nvPr/>
        </p:nvSpPr>
        <p:spPr>
          <a:xfrm>
            <a:off x="6795625" y="741700"/>
            <a:ext cx="189000" cy="198000"/>
          </a:xfrm>
          <a:prstGeom prst="triangle">
            <a:avLst>
              <a:gd fmla="val 50000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7" name="Google Shape;427;p40"/>
          <p:cNvSpPr/>
          <p:nvPr/>
        </p:nvSpPr>
        <p:spPr>
          <a:xfrm>
            <a:off x="7100425" y="741700"/>
            <a:ext cx="189000" cy="198000"/>
          </a:xfrm>
          <a:prstGeom prst="triangle">
            <a:avLst>
              <a:gd fmla="val 50000" name="adj"/>
            </a:avLst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8" name="Google Shape;428;p40"/>
          <p:cNvSpPr/>
          <p:nvPr/>
        </p:nvSpPr>
        <p:spPr>
          <a:xfrm>
            <a:off x="7405225" y="1072150"/>
            <a:ext cx="189000" cy="185700"/>
          </a:xfrm>
          <a:prstGeom prst="rtTriangle">
            <a:avLst/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9" name="Google Shape;429;p40"/>
          <p:cNvSpPr/>
          <p:nvPr/>
        </p:nvSpPr>
        <p:spPr>
          <a:xfrm>
            <a:off x="8086675" y="741700"/>
            <a:ext cx="197700" cy="198000"/>
          </a:xfrm>
          <a:prstGeom prst="rect">
            <a:avLst/>
          </a:prstGeom>
          <a:solidFill>
            <a:srgbClr val="EAD1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0" name="Google Shape;430;p40"/>
          <p:cNvSpPr/>
          <p:nvPr/>
        </p:nvSpPr>
        <p:spPr>
          <a:xfrm>
            <a:off x="8091025" y="1072150"/>
            <a:ext cx="189000" cy="185700"/>
          </a:xfrm>
          <a:prstGeom prst="rtTriangl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1" name="Google Shape;431;p40"/>
          <p:cNvSpPr/>
          <p:nvPr/>
        </p:nvSpPr>
        <p:spPr>
          <a:xfrm>
            <a:off x="8387225" y="739175"/>
            <a:ext cx="189000" cy="198000"/>
          </a:xfrm>
          <a:prstGeom prst="pie">
            <a:avLst>
              <a:gd fmla="val 0" name="adj1"/>
              <a:gd fmla="val 16200000" name="adj2"/>
            </a:avLst>
          </a:prstGeom>
          <a:solidFill>
            <a:srgbClr val="EAD1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2" name="Google Shape;432;p40"/>
          <p:cNvSpPr/>
          <p:nvPr/>
        </p:nvSpPr>
        <p:spPr>
          <a:xfrm>
            <a:off x="8382875" y="1072225"/>
            <a:ext cx="197700" cy="198000"/>
          </a:xfrm>
          <a:prstGeom prst="ellipse">
            <a:avLst/>
          </a:prstGeom>
          <a:solidFill>
            <a:srgbClr val="EAD1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3" name="Google Shape;433;p40"/>
          <p:cNvSpPr/>
          <p:nvPr/>
        </p:nvSpPr>
        <p:spPr>
          <a:xfrm>
            <a:off x="8733075" y="741700"/>
            <a:ext cx="197700" cy="198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4" name="Google Shape;434;p4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Characteristics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The assumptions about the stream structure are minimal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New classes might appear during continual states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New samples of past classes might occur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No assumption about the task ID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Challenges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The stream is </a:t>
            </a:r>
            <a:r>
              <a:rPr lang="en"/>
              <a:t>realistic, but more difficult to learn from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Any known class might occur during inference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4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Class distribution in streams</a:t>
            </a:r>
            <a:endParaRPr/>
          </a:p>
        </p:txBody>
      </p:sp>
      <p:sp>
        <p:nvSpPr>
          <p:cNvPr id="440" name="Google Shape;440;p41"/>
          <p:cNvSpPr txBox="1"/>
          <p:nvPr>
            <p:ph idx="1" type="body"/>
          </p:nvPr>
        </p:nvSpPr>
        <p:spPr>
          <a:xfrm>
            <a:off x="311700" y="1152475"/>
            <a:ext cx="46908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Evenly distributed classes across incremental states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Half of the classes in the first state, then even distribution for the rest of the CL process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Random distribution of classes between the incremental states</a:t>
            </a:r>
            <a:endParaRPr/>
          </a:p>
        </p:txBody>
      </p:sp>
      <p:sp>
        <p:nvSpPr>
          <p:cNvPr id="441" name="Google Shape;441;p41"/>
          <p:cNvSpPr/>
          <p:nvPr/>
        </p:nvSpPr>
        <p:spPr>
          <a:xfrm>
            <a:off x="5078075" y="1198900"/>
            <a:ext cx="197700" cy="1980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2" name="Google Shape;442;p41"/>
          <p:cNvSpPr/>
          <p:nvPr/>
        </p:nvSpPr>
        <p:spPr>
          <a:xfrm>
            <a:off x="5382875" y="1198900"/>
            <a:ext cx="197700" cy="198000"/>
          </a:xfrm>
          <a:prstGeom prst="ellipse">
            <a:avLst/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3" name="Google Shape;443;p41"/>
          <p:cNvSpPr/>
          <p:nvPr/>
        </p:nvSpPr>
        <p:spPr>
          <a:xfrm>
            <a:off x="5687675" y="1198900"/>
            <a:ext cx="197700" cy="198000"/>
          </a:xfrm>
          <a:prstGeom prst="ellipse">
            <a:avLst/>
          </a:prstGeom>
          <a:solidFill>
            <a:srgbClr val="EAD1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4" name="Google Shape;444;p41"/>
          <p:cNvSpPr/>
          <p:nvPr/>
        </p:nvSpPr>
        <p:spPr>
          <a:xfrm>
            <a:off x="6373475" y="1196375"/>
            <a:ext cx="197700" cy="198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5" name="Google Shape;445;p41"/>
          <p:cNvSpPr/>
          <p:nvPr/>
        </p:nvSpPr>
        <p:spPr>
          <a:xfrm>
            <a:off x="6678275" y="1196375"/>
            <a:ext cx="197700" cy="1980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6" name="Google Shape;446;p41"/>
          <p:cNvSpPr/>
          <p:nvPr/>
        </p:nvSpPr>
        <p:spPr>
          <a:xfrm>
            <a:off x="6983075" y="1196375"/>
            <a:ext cx="197700" cy="198000"/>
          </a:xfrm>
          <a:prstGeom prst="roundRect">
            <a:avLst>
              <a:gd fmla="val 16667" name="adj"/>
            </a:avLst>
          </a:prstGeom>
          <a:solidFill>
            <a:srgbClr val="EAD1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7" name="Google Shape;447;p41"/>
          <p:cNvSpPr/>
          <p:nvPr/>
        </p:nvSpPr>
        <p:spPr>
          <a:xfrm>
            <a:off x="5086675" y="1523200"/>
            <a:ext cx="189000" cy="198000"/>
          </a:xfrm>
          <a:prstGeom prst="pie">
            <a:avLst>
              <a:gd fmla="val 0" name="adj1"/>
              <a:gd fmla="val 1620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8" name="Google Shape;448;p41"/>
          <p:cNvSpPr/>
          <p:nvPr/>
        </p:nvSpPr>
        <p:spPr>
          <a:xfrm>
            <a:off x="5391475" y="1523200"/>
            <a:ext cx="189000" cy="198000"/>
          </a:xfrm>
          <a:prstGeom prst="pie">
            <a:avLst>
              <a:gd fmla="val 0" name="adj1"/>
              <a:gd fmla="val 16200000" name="adj2"/>
            </a:avLst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9" name="Google Shape;449;p41"/>
          <p:cNvSpPr/>
          <p:nvPr/>
        </p:nvSpPr>
        <p:spPr>
          <a:xfrm>
            <a:off x="5696275" y="1523200"/>
            <a:ext cx="189000" cy="198000"/>
          </a:xfrm>
          <a:prstGeom prst="pie">
            <a:avLst>
              <a:gd fmla="val 0" name="adj1"/>
              <a:gd fmla="val 16200000" name="adj2"/>
            </a:avLst>
          </a:prstGeom>
          <a:solidFill>
            <a:srgbClr val="EAD1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0" name="Google Shape;450;p41"/>
          <p:cNvSpPr/>
          <p:nvPr/>
        </p:nvSpPr>
        <p:spPr>
          <a:xfrm>
            <a:off x="6375650" y="1526975"/>
            <a:ext cx="197700" cy="198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1" name="Google Shape;451;p41"/>
          <p:cNvSpPr/>
          <p:nvPr/>
        </p:nvSpPr>
        <p:spPr>
          <a:xfrm>
            <a:off x="6680450" y="1526975"/>
            <a:ext cx="197700" cy="198000"/>
          </a:xfrm>
          <a:prstGeom prst="rect">
            <a:avLst/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2" name="Google Shape;452;p41"/>
          <p:cNvSpPr/>
          <p:nvPr/>
        </p:nvSpPr>
        <p:spPr>
          <a:xfrm>
            <a:off x="6985250" y="1526975"/>
            <a:ext cx="197700" cy="198000"/>
          </a:xfrm>
          <a:prstGeom prst="rect">
            <a:avLst/>
          </a:prstGeom>
          <a:solidFill>
            <a:srgbClr val="EAD1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3" name="Google Shape;453;p41"/>
          <p:cNvSpPr/>
          <p:nvPr/>
        </p:nvSpPr>
        <p:spPr>
          <a:xfrm>
            <a:off x="7710025" y="1198900"/>
            <a:ext cx="189000" cy="198000"/>
          </a:xfrm>
          <a:prstGeom prst="triangle">
            <a:avLst>
              <a:gd fmla="val 50000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4" name="Google Shape;454;p41"/>
          <p:cNvSpPr/>
          <p:nvPr/>
        </p:nvSpPr>
        <p:spPr>
          <a:xfrm>
            <a:off x="8014825" y="1198900"/>
            <a:ext cx="189000" cy="198000"/>
          </a:xfrm>
          <a:prstGeom prst="triangle">
            <a:avLst>
              <a:gd fmla="val 50000" name="adj"/>
            </a:avLst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5" name="Google Shape;455;p41"/>
          <p:cNvSpPr/>
          <p:nvPr/>
        </p:nvSpPr>
        <p:spPr>
          <a:xfrm>
            <a:off x="8319625" y="1198900"/>
            <a:ext cx="189000" cy="198000"/>
          </a:xfrm>
          <a:prstGeom prst="triangle">
            <a:avLst>
              <a:gd fmla="val 50000" name="adj"/>
            </a:avLst>
          </a:prstGeom>
          <a:solidFill>
            <a:srgbClr val="EAD1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6" name="Google Shape;456;p41"/>
          <p:cNvSpPr/>
          <p:nvPr/>
        </p:nvSpPr>
        <p:spPr>
          <a:xfrm>
            <a:off x="7710025" y="1535575"/>
            <a:ext cx="189000" cy="185700"/>
          </a:xfrm>
          <a:prstGeom prst="rtTriangl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7" name="Google Shape;457;p41"/>
          <p:cNvSpPr/>
          <p:nvPr/>
        </p:nvSpPr>
        <p:spPr>
          <a:xfrm>
            <a:off x="8014825" y="1535575"/>
            <a:ext cx="189000" cy="185700"/>
          </a:xfrm>
          <a:prstGeom prst="rtTriangle">
            <a:avLst/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8" name="Google Shape;458;p41"/>
          <p:cNvSpPr/>
          <p:nvPr/>
        </p:nvSpPr>
        <p:spPr>
          <a:xfrm>
            <a:off x="8319625" y="1535575"/>
            <a:ext cx="189000" cy="185700"/>
          </a:xfrm>
          <a:prstGeom prst="rtTriangle">
            <a:avLst/>
          </a:prstGeom>
          <a:solidFill>
            <a:srgbClr val="EAD1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9" name="Google Shape;459;p41"/>
          <p:cNvSpPr/>
          <p:nvPr/>
        </p:nvSpPr>
        <p:spPr>
          <a:xfrm>
            <a:off x="5078075" y="2037100"/>
            <a:ext cx="197700" cy="1980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0" name="Google Shape;460;p41"/>
          <p:cNvSpPr/>
          <p:nvPr/>
        </p:nvSpPr>
        <p:spPr>
          <a:xfrm>
            <a:off x="5382875" y="2037100"/>
            <a:ext cx="197700" cy="198000"/>
          </a:xfrm>
          <a:prstGeom prst="ellipse">
            <a:avLst/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1" name="Google Shape;461;p41"/>
          <p:cNvSpPr/>
          <p:nvPr/>
        </p:nvSpPr>
        <p:spPr>
          <a:xfrm>
            <a:off x="5687675" y="2037100"/>
            <a:ext cx="197700" cy="198000"/>
          </a:xfrm>
          <a:prstGeom prst="ellipse">
            <a:avLst/>
          </a:prstGeom>
          <a:solidFill>
            <a:srgbClr val="EAD1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2" name="Google Shape;462;p41"/>
          <p:cNvSpPr/>
          <p:nvPr/>
        </p:nvSpPr>
        <p:spPr>
          <a:xfrm>
            <a:off x="5086675" y="2361400"/>
            <a:ext cx="189000" cy="198000"/>
          </a:xfrm>
          <a:prstGeom prst="pie">
            <a:avLst>
              <a:gd fmla="val 0" name="adj1"/>
              <a:gd fmla="val 1620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3" name="Google Shape;463;p41"/>
          <p:cNvSpPr/>
          <p:nvPr/>
        </p:nvSpPr>
        <p:spPr>
          <a:xfrm>
            <a:off x="5391475" y="2361400"/>
            <a:ext cx="189000" cy="198000"/>
          </a:xfrm>
          <a:prstGeom prst="pie">
            <a:avLst>
              <a:gd fmla="val 0" name="adj1"/>
              <a:gd fmla="val 16200000" name="adj2"/>
            </a:avLst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4" name="Google Shape;464;p41"/>
          <p:cNvSpPr/>
          <p:nvPr/>
        </p:nvSpPr>
        <p:spPr>
          <a:xfrm>
            <a:off x="5696275" y="2361400"/>
            <a:ext cx="189000" cy="198000"/>
          </a:xfrm>
          <a:prstGeom prst="pie">
            <a:avLst>
              <a:gd fmla="val 0" name="adj1"/>
              <a:gd fmla="val 16200000" name="adj2"/>
            </a:avLst>
          </a:prstGeom>
          <a:solidFill>
            <a:srgbClr val="EAD1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5" name="Google Shape;465;p41"/>
          <p:cNvSpPr/>
          <p:nvPr/>
        </p:nvSpPr>
        <p:spPr>
          <a:xfrm>
            <a:off x="5078075" y="2644175"/>
            <a:ext cx="197700" cy="198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6" name="Google Shape;466;p41"/>
          <p:cNvSpPr/>
          <p:nvPr/>
        </p:nvSpPr>
        <p:spPr>
          <a:xfrm>
            <a:off x="5382875" y="2644175"/>
            <a:ext cx="197700" cy="1980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7" name="Google Shape;467;p41"/>
          <p:cNvSpPr/>
          <p:nvPr/>
        </p:nvSpPr>
        <p:spPr>
          <a:xfrm>
            <a:off x="5687675" y="2644175"/>
            <a:ext cx="197700" cy="198000"/>
          </a:xfrm>
          <a:prstGeom prst="roundRect">
            <a:avLst>
              <a:gd fmla="val 16667" name="adj"/>
            </a:avLst>
          </a:prstGeom>
          <a:solidFill>
            <a:srgbClr val="EAD1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8" name="Google Shape;468;p41"/>
          <p:cNvSpPr/>
          <p:nvPr/>
        </p:nvSpPr>
        <p:spPr>
          <a:xfrm>
            <a:off x="6070850" y="2365175"/>
            <a:ext cx="197700" cy="198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9" name="Google Shape;469;p41"/>
          <p:cNvSpPr/>
          <p:nvPr/>
        </p:nvSpPr>
        <p:spPr>
          <a:xfrm>
            <a:off x="6375650" y="2365175"/>
            <a:ext cx="197700" cy="198000"/>
          </a:xfrm>
          <a:prstGeom prst="rect">
            <a:avLst/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0" name="Google Shape;470;p41"/>
          <p:cNvSpPr/>
          <p:nvPr/>
        </p:nvSpPr>
        <p:spPr>
          <a:xfrm>
            <a:off x="6680450" y="2365175"/>
            <a:ext cx="197700" cy="198000"/>
          </a:xfrm>
          <a:prstGeom prst="rect">
            <a:avLst/>
          </a:prstGeom>
          <a:solidFill>
            <a:srgbClr val="EAD1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1" name="Google Shape;471;p41"/>
          <p:cNvSpPr/>
          <p:nvPr/>
        </p:nvSpPr>
        <p:spPr>
          <a:xfrm>
            <a:off x="7138525" y="2365175"/>
            <a:ext cx="189000" cy="198000"/>
          </a:xfrm>
          <a:prstGeom prst="triangle">
            <a:avLst>
              <a:gd fmla="val 50000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2" name="Google Shape;472;p41"/>
          <p:cNvSpPr/>
          <p:nvPr/>
        </p:nvSpPr>
        <p:spPr>
          <a:xfrm>
            <a:off x="7443325" y="2365175"/>
            <a:ext cx="189000" cy="198000"/>
          </a:xfrm>
          <a:prstGeom prst="triangle">
            <a:avLst>
              <a:gd fmla="val 50000" name="adj"/>
            </a:avLst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3" name="Google Shape;473;p41"/>
          <p:cNvSpPr/>
          <p:nvPr/>
        </p:nvSpPr>
        <p:spPr>
          <a:xfrm>
            <a:off x="7748125" y="2365175"/>
            <a:ext cx="189000" cy="198000"/>
          </a:xfrm>
          <a:prstGeom prst="triangle">
            <a:avLst>
              <a:gd fmla="val 50000" name="adj"/>
            </a:avLst>
          </a:prstGeom>
          <a:solidFill>
            <a:srgbClr val="EAD1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4" name="Google Shape;474;p41"/>
          <p:cNvSpPr/>
          <p:nvPr/>
        </p:nvSpPr>
        <p:spPr>
          <a:xfrm>
            <a:off x="8197500" y="2367550"/>
            <a:ext cx="189000" cy="185700"/>
          </a:xfrm>
          <a:prstGeom prst="rtTriangl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5" name="Google Shape;475;p41"/>
          <p:cNvSpPr/>
          <p:nvPr/>
        </p:nvSpPr>
        <p:spPr>
          <a:xfrm>
            <a:off x="8502300" y="2367550"/>
            <a:ext cx="189000" cy="185700"/>
          </a:xfrm>
          <a:prstGeom prst="rtTriangle">
            <a:avLst/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6" name="Google Shape;476;p41"/>
          <p:cNvSpPr/>
          <p:nvPr/>
        </p:nvSpPr>
        <p:spPr>
          <a:xfrm>
            <a:off x="8807100" y="2367550"/>
            <a:ext cx="189000" cy="185700"/>
          </a:xfrm>
          <a:prstGeom prst="rtTriangle">
            <a:avLst/>
          </a:prstGeom>
          <a:solidFill>
            <a:srgbClr val="EAD1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7" name="Google Shape;477;p41"/>
          <p:cNvSpPr/>
          <p:nvPr/>
        </p:nvSpPr>
        <p:spPr>
          <a:xfrm>
            <a:off x="5078075" y="3332500"/>
            <a:ext cx="197700" cy="1980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8" name="Google Shape;478;p41"/>
          <p:cNvSpPr/>
          <p:nvPr/>
        </p:nvSpPr>
        <p:spPr>
          <a:xfrm>
            <a:off x="5382875" y="3332500"/>
            <a:ext cx="197700" cy="198000"/>
          </a:xfrm>
          <a:prstGeom prst="ellipse">
            <a:avLst/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9" name="Google Shape;479;p41"/>
          <p:cNvSpPr/>
          <p:nvPr/>
        </p:nvSpPr>
        <p:spPr>
          <a:xfrm>
            <a:off x="5687675" y="3332500"/>
            <a:ext cx="197700" cy="198000"/>
          </a:xfrm>
          <a:prstGeom prst="ellipse">
            <a:avLst/>
          </a:prstGeom>
          <a:solidFill>
            <a:srgbClr val="EAD1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0" name="Google Shape;480;p41"/>
          <p:cNvSpPr/>
          <p:nvPr/>
        </p:nvSpPr>
        <p:spPr>
          <a:xfrm>
            <a:off x="5086675" y="3656800"/>
            <a:ext cx="189000" cy="198000"/>
          </a:xfrm>
          <a:prstGeom prst="pie">
            <a:avLst>
              <a:gd fmla="val 0" name="adj1"/>
              <a:gd fmla="val 1620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1" name="Google Shape;481;p41"/>
          <p:cNvSpPr/>
          <p:nvPr/>
        </p:nvSpPr>
        <p:spPr>
          <a:xfrm>
            <a:off x="5391475" y="3656800"/>
            <a:ext cx="189000" cy="198000"/>
          </a:xfrm>
          <a:prstGeom prst="pie">
            <a:avLst>
              <a:gd fmla="val 0" name="adj1"/>
              <a:gd fmla="val 16200000" name="adj2"/>
            </a:avLst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2" name="Google Shape;482;p41"/>
          <p:cNvSpPr/>
          <p:nvPr/>
        </p:nvSpPr>
        <p:spPr>
          <a:xfrm>
            <a:off x="5696275" y="3656800"/>
            <a:ext cx="189000" cy="198000"/>
          </a:xfrm>
          <a:prstGeom prst="pie">
            <a:avLst>
              <a:gd fmla="val 0" name="adj1"/>
              <a:gd fmla="val 16200000" name="adj2"/>
            </a:avLst>
          </a:prstGeom>
          <a:solidFill>
            <a:srgbClr val="EAD1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3" name="Google Shape;483;p41"/>
          <p:cNvSpPr/>
          <p:nvPr/>
        </p:nvSpPr>
        <p:spPr>
          <a:xfrm>
            <a:off x="6299450" y="3431975"/>
            <a:ext cx="197700" cy="198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4" name="Google Shape;484;p41"/>
          <p:cNvSpPr/>
          <p:nvPr/>
        </p:nvSpPr>
        <p:spPr>
          <a:xfrm>
            <a:off x="6604250" y="3431975"/>
            <a:ext cx="197700" cy="198000"/>
          </a:xfrm>
          <a:prstGeom prst="rect">
            <a:avLst/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5" name="Google Shape;485;p41"/>
          <p:cNvSpPr/>
          <p:nvPr/>
        </p:nvSpPr>
        <p:spPr>
          <a:xfrm>
            <a:off x="6909050" y="3431975"/>
            <a:ext cx="197700" cy="198000"/>
          </a:xfrm>
          <a:prstGeom prst="rect">
            <a:avLst/>
          </a:prstGeom>
          <a:solidFill>
            <a:srgbClr val="EAD1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6" name="Google Shape;486;p41"/>
          <p:cNvSpPr/>
          <p:nvPr/>
        </p:nvSpPr>
        <p:spPr>
          <a:xfrm>
            <a:off x="7710025" y="3103900"/>
            <a:ext cx="189000" cy="198000"/>
          </a:xfrm>
          <a:prstGeom prst="triangle">
            <a:avLst>
              <a:gd fmla="val 50000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7" name="Google Shape;487;p41"/>
          <p:cNvSpPr/>
          <p:nvPr/>
        </p:nvSpPr>
        <p:spPr>
          <a:xfrm>
            <a:off x="8014825" y="3103900"/>
            <a:ext cx="189000" cy="198000"/>
          </a:xfrm>
          <a:prstGeom prst="triangle">
            <a:avLst>
              <a:gd fmla="val 50000" name="adj"/>
            </a:avLst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8" name="Google Shape;488;p41"/>
          <p:cNvSpPr/>
          <p:nvPr/>
        </p:nvSpPr>
        <p:spPr>
          <a:xfrm>
            <a:off x="8319625" y="3103900"/>
            <a:ext cx="189000" cy="198000"/>
          </a:xfrm>
          <a:prstGeom prst="triangle">
            <a:avLst>
              <a:gd fmla="val 50000" name="adj"/>
            </a:avLst>
          </a:prstGeom>
          <a:solidFill>
            <a:srgbClr val="EAD1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9" name="Google Shape;489;p41"/>
          <p:cNvSpPr/>
          <p:nvPr/>
        </p:nvSpPr>
        <p:spPr>
          <a:xfrm>
            <a:off x="7710025" y="3440575"/>
            <a:ext cx="189000" cy="185700"/>
          </a:xfrm>
          <a:prstGeom prst="rtTriangl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0" name="Google Shape;490;p41"/>
          <p:cNvSpPr/>
          <p:nvPr/>
        </p:nvSpPr>
        <p:spPr>
          <a:xfrm>
            <a:off x="8014825" y="3440575"/>
            <a:ext cx="189000" cy="185700"/>
          </a:xfrm>
          <a:prstGeom prst="rtTriangle">
            <a:avLst/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1" name="Google Shape;491;p41"/>
          <p:cNvSpPr/>
          <p:nvPr/>
        </p:nvSpPr>
        <p:spPr>
          <a:xfrm>
            <a:off x="8319625" y="3440575"/>
            <a:ext cx="189000" cy="185700"/>
          </a:xfrm>
          <a:prstGeom prst="rtTriangle">
            <a:avLst/>
          </a:prstGeom>
          <a:solidFill>
            <a:srgbClr val="EAD1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2" name="Google Shape;492;p41"/>
          <p:cNvSpPr/>
          <p:nvPr/>
        </p:nvSpPr>
        <p:spPr>
          <a:xfrm>
            <a:off x="7705675" y="3764950"/>
            <a:ext cx="197700" cy="198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3" name="Google Shape;493;p41"/>
          <p:cNvSpPr/>
          <p:nvPr/>
        </p:nvSpPr>
        <p:spPr>
          <a:xfrm>
            <a:off x="8010475" y="3764950"/>
            <a:ext cx="197700" cy="1980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4" name="Google Shape;494;p41"/>
          <p:cNvSpPr/>
          <p:nvPr/>
        </p:nvSpPr>
        <p:spPr>
          <a:xfrm>
            <a:off x="8315275" y="3764950"/>
            <a:ext cx="197700" cy="198000"/>
          </a:xfrm>
          <a:prstGeom prst="roundRect">
            <a:avLst>
              <a:gd fmla="val 16667" name="adj"/>
            </a:avLst>
          </a:prstGeom>
          <a:solidFill>
            <a:srgbClr val="EAD1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Class distribution in streams</a:t>
            </a:r>
            <a:endParaRPr/>
          </a:p>
        </p:txBody>
      </p:sp>
      <p:sp>
        <p:nvSpPr>
          <p:cNvPr id="500" name="Google Shape;500;p42"/>
          <p:cNvSpPr txBox="1"/>
          <p:nvPr>
            <p:ph idx="1" type="body"/>
          </p:nvPr>
        </p:nvSpPr>
        <p:spPr>
          <a:xfrm>
            <a:off x="311700" y="1152475"/>
            <a:ext cx="85641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The performance of algorithms depends of the distribution of classes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Half-first scenario leads to stronger initial models and favors algorithms which focus on stability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Random distribution of classes is the most challenging scenario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But also the most realistic one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Adding one class at the time is impossible for many existing algorithms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At least two classes are needed for discriminative learning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43"/>
          <p:cNvSpPr txBox="1"/>
          <p:nvPr>
            <p:ph type="title"/>
          </p:nvPr>
        </p:nvSpPr>
        <p:spPr>
          <a:xfrm>
            <a:off x="311700" y="20452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620"/>
              <a:t>Continual learning scenarios</a:t>
            </a:r>
            <a:endParaRPr sz="362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/>
              <a:t>Data availability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4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Memory availability</a:t>
            </a:r>
            <a:endParaRPr/>
          </a:p>
        </p:txBody>
      </p:sp>
      <p:sp>
        <p:nvSpPr>
          <p:cNvPr id="511" name="Google Shape;511;p44"/>
          <p:cNvSpPr txBox="1"/>
          <p:nvPr>
            <p:ph idx="1" type="body"/>
          </p:nvPr>
        </p:nvSpPr>
        <p:spPr>
          <a:xfrm>
            <a:off x="311700" y="1152475"/>
            <a:ext cx="8520600" cy="36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A representation of past data is needed to make inference about them at any times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The memory can consist of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A deep model trained with past data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A buffer of exemplars (samples) of the past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A generative model which creates pseudo-samples of the past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A combination of memory types is possible, but it adds constraints for the deployment of CL methods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4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Exemplar-based continual learning</a:t>
            </a:r>
            <a:endParaRPr/>
          </a:p>
        </p:txBody>
      </p:sp>
      <p:sp>
        <p:nvSpPr>
          <p:cNvPr id="517" name="Google Shape;517;p45"/>
          <p:cNvSpPr txBox="1"/>
          <p:nvPr>
            <p:ph idx="1" type="body"/>
          </p:nvPr>
        </p:nvSpPr>
        <p:spPr>
          <a:xfrm>
            <a:off x="311700" y="1152475"/>
            <a:ext cx="3309600" cy="182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A memory buffer enables rehearsal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CL = instance of </a:t>
            </a:r>
            <a:r>
              <a:rPr lang="en"/>
              <a:t>imbalanced</a:t>
            </a:r>
            <a:r>
              <a:rPr lang="en"/>
              <a:t> learning</a:t>
            </a:r>
            <a:endParaRPr/>
          </a:p>
        </p:txBody>
      </p:sp>
      <p:pic>
        <p:nvPicPr>
          <p:cNvPr id="518" name="Google Shape;518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01700" y="999850"/>
            <a:ext cx="5575501" cy="1909475"/>
          </a:xfrm>
          <a:prstGeom prst="rect">
            <a:avLst/>
          </a:prstGeom>
          <a:noFill/>
          <a:ln>
            <a:noFill/>
          </a:ln>
        </p:spPr>
      </p:pic>
      <p:sp>
        <p:nvSpPr>
          <p:cNvPr id="519" name="Google Shape;519;p45"/>
          <p:cNvSpPr txBox="1"/>
          <p:nvPr>
            <p:ph idx="1" type="body"/>
          </p:nvPr>
        </p:nvSpPr>
        <p:spPr>
          <a:xfrm>
            <a:off x="311700" y="2981275"/>
            <a:ext cx="8556300" cy="20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Model updates are based on the previous model, the new data and the exemplars from the memory bufferI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Imbalance increases over time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Possible to store a fixed number of samples per class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But the size of the memory increases over time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4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Exemplar-based continual learning - practical example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	</a:t>
            </a:r>
            <a:endParaRPr/>
          </a:p>
        </p:txBody>
      </p:sp>
      <p:sp>
        <p:nvSpPr>
          <p:cNvPr id="525" name="Google Shape;525;p4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Backbone deep model: ResNet-18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~11 M parameters -&gt; 45 MB storage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~90 MB storage at peak - need to store the previous model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Storage of past exemplars: 100 kB per image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Fixed memory of 10,000 images -&gt; 1 GB of storage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Fixed number of samples per class: 20</a:t>
            </a:r>
            <a:endParaRPr/>
          </a:p>
          <a:p>
            <a:pPr indent="-342900" lvl="2" marL="1371600" rtl="0" algn="l">
              <a:spcBef>
                <a:spcPts val="0"/>
              </a:spcBef>
              <a:spcAft>
                <a:spcPts val="0"/>
              </a:spcAft>
              <a:buSzPts val="1800"/>
              <a:buChar char="■"/>
            </a:pPr>
            <a:r>
              <a:rPr lang="en"/>
              <a:t>100 classes -&gt; 200 MB of storage</a:t>
            </a:r>
            <a:endParaRPr/>
          </a:p>
          <a:p>
            <a:pPr indent="-342900" lvl="2" marL="1371600" rtl="0" algn="l">
              <a:spcBef>
                <a:spcPts val="0"/>
              </a:spcBef>
              <a:spcAft>
                <a:spcPts val="0"/>
              </a:spcAft>
              <a:buSzPts val="1800"/>
              <a:buChar char="■"/>
            </a:pPr>
            <a:r>
              <a:rPr lang="en"/>
              <a:t>1000 classes -&gt; 2 GB of storage </a:t>
            </a:r>
            <a:endParaRPr/>
          </a:p>
        </p:txBody>
      </p:sp>
      <p:sp>
        <p:nvSpPr>
          <p:cNvPr id="526" name="Google Shape;526;p46"/>
          <p:cNvSpPr txBox="1"/>
          <p:nvPr/>
        </p:nvSpPr>
        <p:spPr>
          <a:xfrm>
            <a:off x="7966175" y="1404325"/>
            <a:ext cx="987900" cy="32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4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Exemplar-free continual learning</a:t>
            </a:r>
            <a:endParaRPr/>
          </a:p>
        </p:txBody>
      </p:sp>
      <p:sp>
        <p:nvSpPr>
          <p:cNvPr id="532" name="Google Shape;532;p47"/>
          <p:cNvSpPr txBox="1"/>
          <p:nvPr>
            <p:ph idx="1" type="body"/>
          </p:nvPr>
        </p:nvSpPr>
        <p:spPr>
          <a:xfrm>
            <a:off x="311700" y="1152475"/>
            <a:ext cx="3309600" cy="182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No memory buffer is allowed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More challenging form of CL</a:t>
            </a:r>
            <a:endParaRPr/>
          </a:p>
        </p:txBody>
      </p:sp>
      <p:sp>
        <p:nvSpPr>
          <p:cNvPr id="533" name="Google Shape;533;p47"/>
          <p:cNvSpPr txBox="1"/>
          <p:nvPr>
            <p:ph idx="1" type="body"/>
          </p:nvPr>
        </p:nvSpPr>
        <p:spPr>
          <a:xfrm>
            <a:off x="311700" y="2981275"/>
            <a:ext cx="8556300" cy="20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Model updates are based only on the previous model and the new data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Catastrophic forgetting occurs if no countermeasures are taken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A balance between stability and plasticity of models is needed</a:t>
            </a:r>
            <a:endParaRPr/>
          </a:p>
        </p:txBody>
      </p:sp>
      <p:pic>
        <p:nvPicPr>
          <p:cNvPr id="534" name="Google Shape;534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73700" y="960975"/>
            <a:ext cx="5370300" cy="1969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4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Training data</a:t>
            </a:r>
            <a:r>
              <a:rPr lang="en"/>
              <a:t> availability</a:t>
            </a:r>
            <a:endParaRPr/>
          </a:p>
        </p:txBody>
      </p:sp>
      <p:sp>
        <p:nvSpPr>
          <p:cNvPr id="540" name="Google Shape;540;p48"/>
          <p:cNvSpPr txBox="1"/>
          <p:nvPr>
            <p:ph idx="1" type="body"/>
          </p:nvPr>
        </p:nvSpPr>
        <p:spPr>
          <a:xfrm>
            <a:off x="311700" y="1152475"/>
            <a:ext cx="7827000" cy="36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Most existing CL algorithms are designed for fully-supervised learning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A wide majority of experiments are run with a large number of samples per class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The stream of data is supposed to be readily labeled at the start of the CL process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Strong assumptions in practice</a:t>
            </a:r>
            <a:endParaRPr/>
          </a:p>
        </p:txBody>
      </p:sp>
      <p:pic>
        <p:nvPicPr>
          <p:cNvPr id="541" name="Google Shape;541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99472" y="1769800"/>
            <a:ext cx="1140351" cy="162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4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Training data availability - few-shot learning</a:t>
            </a:r>
            <a:endParaRPr/>
          </a:p>
        </p:txBody>
      </p:sp>
      <p:sp>
        <p:nvSpPr>
          <p:cNvPr id="547" name="Google Shape;547;p49"/>
          <p:cNvSpPr txBox="1"/>
          <p:nvPr>
            <p:ph idx="1" type="body"/>
          </p:nvPr>
        </p:nvSpPr>
        <p:spPr>
          <a:xfrm>
            <a:off x="311700" y="1152475"/>
            <a:ext cx="5302200" cy="36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Useful when there are only a handful of images per class in the target domain 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The representation of the domain is necessarily weak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A pretrained model is reused as feature extractor to compensate for the lack of domain data</a:t>
            </a:r>
            <a:endParaRPr/>
          </a:p>
        </p:txBody>
      </p:sp>
      <p:pic>
        <p:nvPicPr>
          <p:cNvPr id="548" name="Google Shape;548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59200" y="1460225"/>
            <a:ext cx="3634324" cy="2939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2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50"/>
          <p:cNvSpPr txBox="1"/>
          <p:nvPr>
            <p:ph type="title"/>
          </p:nvPr>
        </p:nvSpPr>
        <p:spPr>
          <a:xfrm>
            <a:off x="311700" y="445025"/>
            <a:ext cx="8781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Training data availability - active + semi-supervised learning</a:t>
            </a:r>
            <a:endParaRPr/>
          </a:p>
        </p:txBody>
      </p:sp>
      <p:sp>
        <p:nvSpPr>
          <p:cNvPr id="554" name="Google Shape;554;p50"/>
          <p:cNvSpPr txBox="1"/>
          <p:nvPr>
            <p:ph idx="1" type="body"/>
          </p:nvPr>
        </p:nvSpPr>
        <p:spPr>
          <a:xfrm>
            <a:off x="311700" y="1152475"/>
            <a:ext cx="5302200" cy="36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Useful when there are lots of data in the target domain, but only a part of them can be annotated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Active learning to manually annotate a subset of the dataset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Semi-supervised learning with pseudo-labeling of the unlabeled data</a:t>
            </a:r>
            <a:endParaRPr/>
          </a:p>
        </p:txBody>
      </p:sp>
      <p:pic>
        <p:nvPicPr>
          <p:cNvPr id="555" name="Google Shape;555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34950" y="1240225"/>
            <a:ext cx="3225299" cy="1937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556" name="Google Shape;556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42500" y="3253763"/>
            <a:ext cx="2780038" cy="16611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51"/>
          <p:cNvSpPr txBox="1"/>
          <p:nvPr>
            <p:ph type="title"/>
          </p:nvPr>
        </p:nvSpPr>
        <p:spPr>
          <a:xfrm>
            <a:off x="311700" y="20452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620"/>
              <a:t>Continual learning scenarios</a:t>
            </a:r>
            <a:endParaRPr sz="362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/>
              <a:t>Deep backbone models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5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Backbone architectures</a:t>
            </a:r>
            <a:endParaRPr/>
          </a:p>
        </p:txBody>
      </p:sp>
      <p:sp>
        <p:nvSpPr>
          <p:cNvPr id="567" name="Google Shape;567;p52"/>
          <p:cNvSpPr txBox="1"/>
          <p:nvPr>
            <p:ph idx="1" type="body"/>
          </p:nvPr>
        </p:nvSpPr>
        <p:spPr>
          <a:xfrm>
            <a:off x="311700" y="1152475"/>
            <a:ext cx="8520600" cy="38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CL algorithms usually deployed with small- to medium-sized architectures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Simulate complexity constraints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Run experiments faster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CNNs were the most frequently used backbones until recently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~11 M parameters for ResNet-18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Recent move toward transformers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ViT-B/16 Small with ~22M parameters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568" name="Google Shape;568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37200" y="3517625"/>
            <a:ext cx="2918477" cy="1473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2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5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Impact of different neural architectures</a:t>
            </a:r>
            <a:endParaRPr/>
          </a:p>
        </p:txBody>
      </p:sp>
      <p:pic>
        <p:nvPicPr>
          <p:cNvPr id="574" name="Google Shape;574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1248525"/>
            <a:ext cx="4528574" cy="3570490"/>
          </a:xfrm>
          <a:prstGeom prst="rect">
            <a:avLst/>
          </a:prstGeom>
          <a:noFill/>
          <a:ln>
            <a:noFill/>
          </a:ln>
        </p:spPr>
      </p:pic>
      <p:sp>
        <p:nvSpPr>
          <p:cNvPr id="575" name="Google Shape;575;p53"/>
          <p:cNvSpPr txBox="1"/>
          <p:nvPr>
            <p:ph idx="1" type="body"/>
          </p:nvPr>
        </p:nvSpPr>
        <p:spPr>
          <a:xfrm>
            <a:off x="272500" y="1332150"/>
            <a:ext cx="4424100" cy="373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The  neural architecture has an important impact on the relative performance of the methods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The number of parameters in different architectures is not a good predictor of CL performance</a:t>
            </a:r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9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p5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Impact of scaling a MobileNet architecture</a:t>
            </a:r>
            <a:endParaRPr/>
          </a:p>
        </p:txBody>
      </p:sp>
      <p:sp>
        <p:nvSpPr>
          <p:cNvPr id="581" name="Google Shape;581;p54"/>
          <p:cNvSpPr txBox="1"/>
          <p:nvPr>
            <p:ph idx="1" type="body"/>
          </p:nvPr>
        </p:nvSpPr>
        <p:spPr>
          <a:xfrm>
            <a:off x="272500" y="1332150"/>
            <a:ext cx="4424100" cy="373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Scaling is done by using depth and width multiplication factors to get similar parametric footprints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Results confirm that wider neural networks forget less catastrophically </a:t>
            </a:r>
            <a:r>
              <a:rPr lang="en" sz="1800"/>
              <a:t>(Mirzadeh et al, 2022)</a:t>
            </a:r>
            <a:endParaRPr sz="1800"/>
          </a:p>
        </p:txBody>
      </p:sp>
      <p:pic>
        <p:nvPicPr>
          <p:cNvPr id="582" name="Google Shape;582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49000" y="1170125"/>
            <a:ext cx="3820974" cy="3820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6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p5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Fixed-size backbone algorithms</a:t>
            </a:r>
            <a:endParaRPr/>
          </a:p>
        </p:txBody>
      </p:sp>
      <p:sp>
        <p:nvSpPr>
          <p:cNvPr id="588" name="Google Shape;588;p55"/>
          <p:cNvSpPr txBox="1"/>
          <p:nvPr>
            <p:ph idx="1" type="body"/>
          </p:nvPr>
        </p:nvSpPr>
        <p:spPr>
          <a:xfrm>
            <a:off x="311700" y="1152475"/>
            <a:ext cx="8642400" cy="143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The parametric footprint is constant throughout the continual learning process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Except for the classification layer which needs to grow</a:t>
            </a:r>
            <a:endParaRPr/>
          </a:p>
        </p:txBody>
      </p:sp>
      <p:sp>
        <p:nvSpPr>
          <p:cNvPr id="589" name="Google Shape;589;p55"/>
          <p:cNvSpPr/>
          <p:nvPr/>
        </p:nvSpPr>
        <p:spPr>
          <a:xfrm>
            <a:off x="5808650" y="3113325"/>
            <a:ext cx="1223100" cy="899100"/>
          </a:xfrm>
          <a:prstGeom prst="rect">
            <a:avLst/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Backbone </a:t>
            </a:r>
            <a:endParaRPr sz="1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model</a:t>
            </a:r>
            <a:endParaRPr sz="1800"/>
          </a:p>
        </p:txBody>
      </p:sp>
      <p:sp>
        <p:nvSpPr>
          <p:cNvPr id="590" name="Google Shape;590;p55"/>
          <p:cNvSpPr/>
          <p:nvPr/>
        </p:nvSpPr>
        <p:spPr>
          <a:xfrm>
            <a:off x="5808950" y="4012425"/>
            <a:ext cx="1223100" cy="5727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Classifier</a:t>
            </a:r>
            <a:endParaRPr sz="1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591" name="Google Shape;591;p55"/>
          <p:cNvSpPr txBox="1"/>
          <p:nvPr/>
        </p:nvSpPr>
        <p:spPr>
          <a:xfrm>
            <a:off x="5808650" y="2702925"/>
            <a:ext cx="1223100" cy="41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State 1</a:t>
            </a:r>
            <a:endParaRPr sz="1800"/>
          </a:p>
        </p:txBody>
      </p:sp>
      <p:sp>
        <p:nvSpPr>
          <p:cNvPr id="592" name="Google Shape;592;p55"/>
          <p:cNvSpPr/>
          <p:nvPr/>
        </p:nvSpPr>
        <p:spPr>
          <a:xfrm>
            <a:off x="7485050" y="3113325"/>
            <a:ext cx="1223100" cy="899100"/>
          </a:xfrm>
          <a:prstGeom prst="rect">
            <a:avLst/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Backbone </a:t>
            </a:r>
            <a:endParaRPr sz="1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model</a:t>
            </a:r>
            <a:endParaRPr sz="1800"/>
          </a:p>
        </p:txBody>
      </p:sp>
      <p:sp>
        <p:nvSpPr>
          <p:cNvPr id="593" name="Google Shape;593;p55"/>
          <p:cNvSpPr/>
          <p:nvPr/>
        </p:nvSpPr>
        <p:spPr>
          <a:xfrm>
            <a:off x="7291550" y="4012425"/>
            <a:ext cx="1610100" cy="5727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Classifier</a:t>
            </a:r>
            <a:endParaRPr sz="1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1+2</a:t>
            </a:r>
            <a:endParaRPr sz="1800"/>
          </a:p>
        </p:txBody>
      </p:sp>
      <p:sp>
        <p:nvSpPr>
          <p:cNvPr id="594" name="Google Shape;594;p55"/>
          <p:cNvSpPr txBox="1"/>
          <p:nvPr/>
        </p:nvSpPr>
        <p:spPr>
          <a:xfrm>
            <a:off x="7485050" y="2702925"/>
            <a:ext cx="1223100" cy="41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State 2</a:t>
            </a:r>
            <a:endParaRPr sz="1800"/>
          </a:p>
        </p:txBody>
      </p:sp>
      <p:sp>
        <p:nvSpPr>
          <p:cNvPr id="595" name="Google Shape;595;p55"/>
          <p:cNvSpPr txBox="1"/>
          <p:nvPr>
            <p:ph idx="1" type="body"/>
          </p:nvPr>
        </p:nvSpPr>
        <p:spPr>
          <a:xfrm>
            <a:off x="311700" y="2524075"/>
            <a:ext cx="5145300" cy="247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Approach which is adapted under computational constraints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Usable for large scale CL (in theory)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Challenging to keep performance close to that of standard deep learning</a:t>
            </a:r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5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Growing</a:t>
            </a:r>
            <a:r>
              <a:rPr lang="en"/>
              <a:t> backbone algorithms</a:t>
            </a:r>
            <a:endParaRPr/>
          </a:p>
        </p:txBody>
      </p:sp>
      <p:sp>
        <p:nvSpPr>
          <p:cNvPr id="601" name="Google Shape;601;p56"/>
          <p:cNvSpPr/>
          <p:nvPr/>
        </p:nvSpPr>
        <p:spPr>
          <a:xfrm>
            <a:off x="5808650" y="3113325"/>
            <a:ext cx="1223100" cy="899100"/>
          </a:xfrm>
          <a:prstGeom prst="rect">
            <a:avLst/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Backbone </a:t>
            </a:r>
            <a:endParaRPr sz="1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model</a:t>
            </a:r>
            <a:endParaRPr sz="1800"/>
          </a:p>
        </p:txBody>
      </p:sp>
      <p:sp>
        <p:nvSpPr>
          <p:cNvPr id="602" name="Google Shape;602;p56"/>
          <p:cNvSpPr/>
          <p:nvPr/>
        </p:nvSpPr>
        <p:spPr>
          <a:xfrm>
            <a:off x="5808950" y="4012425"/>
            <a:ext cx="1223100" cy="5727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Classifier</a:t>
            </a:r>
            <a:endParaRPr sz="1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</a:t>
            </a:r>
            <a:endParaRPr sz="1800"/>
          </a:p>
        </p:txBody>
      </p:sp>
      <p:sp>
        <p:nvSpPr>
          <p:cNvPr id="603" name="Google Shape;603;p56"/>
          <p:cNvSpPr txBox="1"/>
          <p:nvPr/>
        </p:nvSpPr>
        <p:spPr>
          <a:xfrm>
            <a:off x="5808650" y="2702925"/>
            <a:ext cx="1223100" cy="41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State 1</a:t>
            </a:r>
            <a:endParaRPr sz="1800"/>
          </a:p>
        </p:txBody>
      </p:sp>
      <p:sp>
        <p:nvSpPr>
          <p:cNvPr id="604" name="Google Shape;604;p56"/>
          <p:cNvSpPr/>
          <p:nvPr/>
        </p:nvSpPr>
        <p:spPr>
          <a:xfrm>
            <a:off x="7291550" y="3113325"/>
            <a:ext cx="1610100" cy="899100"/>
          </a:xfrm>
          <a:prstGeom prst="rect">
            <a:avLst/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Backbone </a:t>
            </a:r>
            <a:endParaRPr sz="1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model</a:t>
            </a:r>
            <a:endParaRPr sz="1800"/>
          </a:p>
        </p:txBody>
      </p:sp>
      <p:sp>
        <p:nvSpPr>
          <p:cNvPr id="605" name="Google Shape;605;p56"/>
          <p:cNvSpPr/>
          <p:nvPr/>
        </p:nvSpPr>
        <p:spPr>
          <a:xfrm>
            <a:off x="7291550" y="4012425"/>
            <a:ext cx="1610100" cy="5727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Classifier</a:t>
            </a:r>
            <a:endParaRPr sz="1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1+2</a:t>
            </a:r>
            <a:endParaRPr sz="1800"/>
          </a:p>
        </p:txBody>
      </p:sp>
      <p:sp>
        <p:nvSpPr>
          <p:cNvPr id="606" name="Google Shape;606;p56"/>
          <p:cNvSpPr txBox="1"/>
          <p:nvPr/>
        </p:nvSpPr>
        <p:spPr>
          <a:xfrm>
            <a:off x="7485050" y="2702925"/>
            <a:ext cx="1223100" cy="41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State 2</a:t>
            </a:r>
            <a:endParaRPr sz="1800"/>
          </a:p>
        </p:txBody>
      </p:sp>
      <p:sp>
        <p:nvSpPr>
          <p:cNvPr id="607" name="Google Shape;607;p56"/>
          <p:cNvSpPr txBox="1"/>
          <p:nvPr>
            <p:ph idx="1" type="body"/>
          </p:nvPr>
        </p:nvSpPr>
        <p:spPr>
          <a:xfrm>
            <a:off x="311700" y="1152475"/>
            <a:ext cx="8642400" cy="143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The parametric footprint is increases throughout the continual learning process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A set of parameters is added in each CL state</a:t>
            </a:r>
            <a:endParaRPr/>
          </a:p>
        </p:txBody>
      </p:sp>
      <p:sp>
        <p:nvSpPr>
          <p:cNvPr id="608" name="Google Shape;608;p56"/>
          <p:cNvSpPr txBox="1"/>
          <p:nvPr>
            <p:ph idx="1" type="body"/>
          </p:nvPr>
        </p:nvSpPr>
        <p:spPr>
          <a:xfrm>
            <a:off x="311700" y="2524075"/>
            <a:ext cx="5145300" cy="247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Approach which is less adapted under computational constraints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Less usable for large scale CL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Easier to keep performance close to that of standard deep learning</a:t>
            </a:r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5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Pretrained backbone models</a:t>
            </a:r>
            <a:endParaRPr/>
          </a:p>
        </p:txBody>
      </p:sp>
      <p:sp>
        <p:nvSpPr>
          <p:cNvPr id="614" name="Google Shape;614;p57"/>
          <p:cNvSpPr txBox="1"/>
          <p:nvPr>
            <p:ph idx="1" type="body"/>
          </p:nvPr>
        </p:nvSpPr>
        <p:spPr>
          <a:xfrm>
            <a:off x="311700" y="1152475"/>
            <a:ext cx="8520600" cy="38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The use of external large-scale data produces </a:t>
            </a:r>
            <a:r>
              <a:rPr lang="en"/>
              <a:t>strong and transferable representations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Supervised pretraining - needs labeled datasets, i.e. ImageNet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Weakly-supervised pretraining - needs partially labeled datasets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Self-supervised pretraining - works with unlabeled datasets</a:t>
            </a:r>
            <a:endParaRPr/>
          </a:p>
          <a:p>
            <a:pPr indent="-342900" lvl="2" marL="1371600" rtl="0" algn="l">
              <a:spcBef>
                <a:spcPts val="0"/>
              </a:spcBef>
              <a:spcAft>
                <a:spcPts val="0"/>
              </a:spcAft>
              <a:buSzPts val="1800"/>
              <a:buChar char="■"/>
            </a:pPr>
            <a:r>
              <a:rPr lang="en"/>
              <a:t>More scalable and more transferable deep representations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Heated debate in CL regarding the use of pretrained models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Pretraining is more accepted with the advent of foundation models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Opportunity or existential threat for CL? </a:t>
            </a:r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8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p5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Wrapping-up</a:t>
            </a:r>
            <a:endParaRPr/>
          </a:p>
        </p:txBody>
      </p:sp>
      <p:sp>
        <p:nvSpPr>
          <p:cNvPr id="620" name="Google Shape;620;p5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Continual learning scenarios are defined by a combination of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Data stream structure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Class distribution in streams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Memory availability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Training </a:t>
            </a:r>
            <a:r>
              <a:rPr lang="en"/>
              <a:t>dataset size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Type of architecture 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Size of the backbone model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Availability of a pretraining model</a:t>
            </a:r>
            <a:endParaRPr/>
          </a:p>
        </p:txBody>
      </p:sp>
      <p:cxnSp>
        <p:nvCxnSpPr>
          <p:cNvPr id="621" name="Google Shape;621;p58"/>
          <p:cNvCxnSpPr/>
          <p:nvPr/>
        </p:nvCxnSpPr>
        <p:spPr>
          <a:xfrm flipH="1" rot="10800000">
            <a:off x="682175" y="2259100"/>
            <a:ext cx="7291800" cy="23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622" name="Google Shape;622;p58"/>
          <p:cNvCxnSpPr/>
          <p:nvPr/>
        </p:nvCxnSpPr>
        <p:spPr>
          <a:xfrm flipH="1" rot="10800000">
            <a:off x="682175" y="3021100"/>
            <a:ext cx="7291800" cy="23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623" name="Google Shape;623;p58"/>
          <p:cNvSpPr/>
          <p:nvPr/>
        </p:nvSpPr>
        <p:spPr>
          <a:xfrm>
            <a:off x="6094675" y="1712550"/>
            <a:ext cx="1526400" cy="399900"/>
          </a:xfrm>
          <a:prstGeom prst="roundRect">
            <a:avLst>
              <a:gd fmla="val 16667" name="adj"/>
            </a:avLst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lt1"/>
                </a:solidFill>
              </a:rPr>
              <a:t>Stream</a:t>
            </a:r>
            <a:endParaRPr sz="2200">
              <a:solidFill>
                <a:schemeClr val="lt1"/>
              </a:solidFill>
            </a:endParaRPr>
          </a:p>
        </p:txBody>
      </p:sp>
      <p:sp>
        <p:nvSpPr>
          <p:cNvPr id="624" name="Google Shape;624;p58"/>
          <p:cNvSpPr/>
          <p:nvPr/>
        </p:nvSpPr>
        <p:spPr>
          <a:xfrm>
            <a:off x="6094675" y="2474550"/>
            <a:ext cx="1526400" cy="399900"/>
          </a:xfrm>
          <a:prstGeom prst="roundRect">
            <a:avLst>
              <a:gd fmla="val 16667" name="adj"/>
            </a:avLst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lt1"/>
                </a:solidFill>
              </a:rPr>
              <a:t>Data</a:t>
            </a:r>
            <a:endParaRPr sz="2200">
              <a:solidFill>
                <a:schemeClr val="lt1"/>
              </a:solidFill>
            </a:endParaRPr>
          </a:p>
        </p:txBody>
      </p:sp>
      <p:sp>
        <p:nvSpPr>
          <p:cNvPr id="625" name="Google Shape;625;p58"/>
          <p:cNvSpPr/>
          <p:nvPr/>
        </p:nvSpPr>
        <p:spPr>
          <a:xfrm>
            <a:off x="6094675" y="3312750"/>
            <a:ext cx="1526400" cy="399900"/>
          </a:xfrm>
          <a:prstGeom prst="roundRect">
            <a:avLst>
              <a:gd fmla="val 16667" name="adj"/>
            </a:avLst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lt1"/>
                </a:solidFill>
              </a:rPr>
              <a:t>Backbone</a:t>
            </a:r>
            <a:endParaRPr sz="22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9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5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Wrapping up</a:t>
            </a:r>
            <a:endParaRPr/>
          </a:p>
        </p:txBody>
      </p:sp>
      <p:sp>
        <p:nvSpPr>
          <p:cNvPr id="631" name="Google Shape;631;p5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Wealth of possible scenarios by combining assumptions made about the scenario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Good news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Modeling and analysis of the task is interesting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Lots of publishing opportunities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Bad news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Lots of room for </a:t>
            </a:r>
            <a:r>
              <a:rPr lang="en"/>
              <a:t>unfair</a:t>
            </a:r>
            <a:r>
              <a:rPr lang="en"/>
              <a:t> comparisons</a:t>
            </a:r>
            <a:endParaRPr/>
          </a:p>
        </p:txBody>
      </p:sp>
      <p:pic>
        <p:nvPicPr>
          <p:cNvPr id="632" name="Google Shape;632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20475" y="2732125"/>
            <a:ext cx="2952750" cy="2190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6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p6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Next</a:t>
            </a:r>
            <a:endParaRPr/>
          </a:p>
        </p:txBody>
      </p:sp>
      <p:sp>
        <p:nvSpPr>
          <p:cNvPr id="638" name="Google Shape;638;p6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Challenges in continual learning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Catastrophic forgetting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Stability-plasticity balance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Taxonomy of CL methods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Desirable properties of CL methods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